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8" r:id="rId2"/>
    <p:sldId id="258" r:id="rId3"/>
    <p:sldId id="319" r:id="rId4"/>
    <p:sldId id="316" r:id="rId5"/>
    <p:sldId id="317" r:id="rId6"/>
    <p:sldId id="1144" r:id="rId7"/>
    <p:sldId id="1145" r:id="rId8"/>
    <p:sldId id="1151" r:id="rId9"/>
    <p:sldId id="1152" r:id="rId10"/>
    <p:sldId id="1153" r:id="rId11"/>
    <p:sldId id="1154" r:id="rId12"/>
    <p:sldId id="1156" r:id="rId13"/>
    <p:sldId id="1157" r:id="rId14"/>
    <p:sldId id="1158" r:id="rId15"/>
    <p:sldId id="1159" r:id="rId16"/>
    <p:sldId id="1160" r:id="rId17"/>
    <p:sldId id="1161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72C30"/>
    <a:srgbClr val="CC99FF"/>
    <a:srgbClr val="095297"/>
    <a:srgbClr val="8D79B6"/>
    <a:srgbClr val="160305"/>
    <a:srgbClr val="338FF5"/>
    <a:srgbClr val="0070C0"/>
    <a:srgbClr val="8DDFFF"/>
    <a:srgbClr val="2F8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298" y="43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-156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B4A8A-9EAA-40B4-9B6A-9E2CB278CC46}" type="datetimeFigureOut">
              <a:rPr lang="zh-TW" altLang="en-US" smtClean="0"/>
              <a:t>2022/10/25</a:t>
            </a:fld>
            <a:endParaRPr lang="zh-TW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405E3-C12E-4C8A-BC02-3ADE374C62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3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gradFill>
          <a:gsLst>
            <a:gs pos="1000">
              <a:srgbClr val="45B8EE"/>
            </a:gs>
            <a:gs pos="75000">
              <a:srgbClr val="338FF5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E431366D-3B7B-4A93-A28B-44A544F3DFC5}"/>
              </a:ext>
            </a:extLst>
          </p:cNvPr>
          <p:cNvSpPr/>
          <p:nvPr userDrawn="1"/>
        </p:nvSpPr>
        <p:spPr>
          <a:xfrm rot="5400000" flipV="1">
            <a:off x="1890645" y="1093189"/>
            <a:ext cx="3874168" cy="7655458"/>
          </a:xfrm>
          <a:custGeom>
            <a:avLst/>
            <a:gdLst>
              <a:gd name="connsiteX0" fmla="*/ 1267209 w 1267209"/>
              <a:gd name="connsiteY0" fmla="*/ 0 h 1620256"/>
              <a:gd name="connsiteX1" fmla="*/ 1267209 w 1267209"/>
              <a:gd name="connsiteY1" fmla="*/ 1620256 h 1620256"/>
              <a:gd name="connsiteX2" fmla="*/ 1244797 w 1267209"/>
              <a:gd name="connsiteY2" fmla="*/ 1613203 h 1620256"/>
              <a:gd name="connsiteX3" fmla="*/ 974486 w 1267209"/>
              <a:gd name="connsiteY3" fmla="*/ 1462269 h 1620256"/>
              <a:gd name="connsiteX4" fmla="*/ 799015 w 1267209"/>
              <a:gd name="connsiteY4" fmla="*/ 631459 h 1620256"/>
              <a:gd name="connsiteX5" fmla="*/ 51638 w 1267209"/>
              <a:gd name="connsiteY5" fmla="*/ 261537 h 1620256"/>
              <a:gd name="connsiteX6" fmla="*/ 0 w 1267209"/>
              <a:gd name="connsiteY6" fmla="*/ 71513 h 1620256"/>
              <a:gd name="connsiteX7" fmla="*/ 4845 w 1267209"/>
              <a:gd name="connsiteY7" fmla="*/ 0 h 1620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7209" h="1620256">
                <a:moveTo>
                  <a:pt x="1267209" y="0"/>
                </a:moveTo>
                <a:lnTo>
                  <a:pt x="1267209" y="1620256"/>
                </a:lnTo>
                <a:lnTo>
                  <a:pt x="1244797" y="1613203"/>
                </a:lnTo>
                <a:cubicBezTo>
                  <a:pt x="1132041" y="1573564"/>
                  <a:pt x="1032319" y="1524229"/>
                  <a:pt x="974486" y="1462269"/>
                </a:cubicBezTo>
                <a:cubicBezTo>
                  <a:pt x="799015" y="1274276"/>
                  <a:pt x="952822" y="831581"/>
                  <a:pt x="799015" y="631459"/>
                </a:cubicBezTo>
                <a:cubicBezTo>
                  <a:pt x="645206" y="431338"/>
                  <a:pt x="163203" y="427295"/>
                  <a:pt x="51638" y="261537"/>
                </a:cubicBezTo>
                <a:cubicBezTo>
                  <a:pt x="16774" y="209737"/>
                  <a:pt x="1479" y="143034"/>
                  <a:pt x="0" y="71513"/>
                </a:cubicBezTo>
                <a:lnTo>
                  <a:pt x="4845" y="0"/>
                </a:lnTo>
                <a:close/>
              </a:path>
            </a:pathLst>
          </a:custGeom>
          <a:gradFill flip="none" rotWithShape="1">
            <a:gsLst>
              <a:gs pos="0">
                <a:srgbClr val="45B8EE"/>
              </a:gs>
              <a:gs pos="64000">
                <a:srgbClr val="338FF5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黑体 CN Bold" panose="020B0800000000000000" pitchFamily="34" charset="-122"/>
            </a:endParaRPr>
          </a:p>
        </p:txBody>
      </p:sp>
      <p:sp>
        <p:nvSpPr>
          <p:cNvPr id="7" name="矩形 5">
            <a:extLst>
              <a:ext uri="{FF2B5EF4-FFF2-40B4-BE49-F238E27FC236}">
                <a16:creationId xmlns:a16="http://schemas.microsoft.com/office/drawing/2014/main" id="{CEDB674A-F648-4C27-9D92-CD8E3EF272FA}"/>
              </a:ext>
            </a:extLst>
          </p:cNvPr>
          <p:cNvSpPr/>
          <p:nvPr userDrawn="1"/>
        </p:nvSpPr>
        <p:spPr>
          <a:xfrm>
            <a:off x="6117349" y="0"/>
            <a:ext cx="6074651" cy="6877050"/>
          </a:xfrm>
          <a:custGeom>
            <a:avLst/>
            <a:gdLst>
              <a:gd name="connsiteX0" fmla="*/ 0 w 4991100"/>
              <a:gd name="connsiteY0" fmla="*/ 0 h 6858000"/>
              <a:gd name="connsiteX1" fmla="*/ 4991100 w 4991100"/>
              <a:gd name="connsiteY1" fmla="*/ 0 h 6858000"/>
              <a:gd name="connsiteX2" fmla="*/ 4991100 w 4991100"/>
              <a:gd name="connsiteY2" fmla="*/ 6858000 h 6858000"/>
              <a:gd name="connsiteX3" fmla="*/ 0 w 4991100"/>
              <a:gd name="connsiteY3" fmla="*/ 6858000 h 6858000"/>
              <a:gd name="connsiteX4" fmla="*/ 0 w 4991100"/>
              <a:gd name="connsiteY4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91400 w 7391400"/>
              <a:gd name="connsiteY2" fmla="*/ 6858000 h 6858011"/>
              <a:gd name="connsiteX3" fmla="*/ 24003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34250 w 7391400"/>
              <a:gd name="connsiteY2" fmla="*/ 6819900 h 6858011"/>
              <a:gd name="connsiteX3" fmla="*/ 24003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77061"/>
              <a:gd name="connsiteX1" fmla="*/ 7391400 w 7391400"/>
              <a:gd name="connsiteY1" fmla="*/ 0 h 6877061"/>
              <a:gd name="connsiteX2" fmla="*/ 7334250 w 7391400"/>
              <a:gd name="connsiteY2" fmla="*/ 6819900 h 6877061"/>
              <a:gd name="connsiteX3" fmla="*/ 4648200 w 7391400"/>
              <a:gd name="connsiteY3" fmla="*/ 6877050 h 6877061"/>
              <a:gd name="connsiteX4" fmla="*/ 0 w 7391400"/>
              <a:gd name="connsiteY4" fmla="*/ 2971800 h 6877061"/>
              <a:gd name="connsiteX5" fmla="*/ 2400300 w 7391400"/>
              <a:gd name="connsiteY5" fmla="*/ 0 h 6877061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34250 w 7391400"/>
              <a:gd name="connsiteY2" fmla="*/ 6819900 h 6858011"/>
              <a:gd name="connsiteX3" fmla="*/ 37719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34250 w 7391400"/>
              <a:gd name="connsiteY2" fmla="*/ 6819900 h 6858000"/>
              <a:gd name="connsiteX3" fmla="*/ 37719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76500 w 7467600"/>
              <a:gd name="connsiteY0" fmla="*/ 0 h 6858000"/>
              <a:gd name="connsiteX1" fmla="*/ 7467600 w 7467600"/>
              <a:gd name="connsiteY1" fmla="*/ 0 h 6858000"/>
              <a:gd name="connsiteX2" fmla="*/ 7410450 w 7467600"/>
              <a:gd name="connsiteY2" fmla="*/ 6819900 h 6858000"/>
              <a:gd name="connsiteX3" fmla="*/ 3848100 w 7467600"/>
              <a:gd name="connsiteY3" fmla="*/ 6858000 h 6858000"/>
              <a:gd name="connsiteX4" fmla="*/ 0 w 7467600"/>
              <a:gd name="connsiteY4" fmla="*/ 2914650 h 6858000"/>
              <a:gd name="connsiteX5" fmla="*/ 2476500 w 7467600"/>
              <a:gd name="connsiteY5" fmla="*/ 0 h 6858000"/>
              <a:gd name="connsiteX0" fmla="*/ 2493901 w 7485001"/>
              <a:gd name="connsiteY0" fmla="*/ 0 h 6858000"/>
              <a:gd name="connsiteX1" fmla="*/ 7485001 w 7485001"/>
              <a:gd name="connsiteY1" fmla="*/ 0 h 6858000"/>
              <a:gd name="connsiteX2" fmla="*/ 7427851 w 7485001"/>
              <a:gd name="connsiteY2" fmla="*/ 6819900 h 6858000"/>
              <a:gd name="connsiteX3" fmla="*/ 3865501 w 7485001"/>
              <a:gd name="connsiteY3" fmla="*/ 6858000 h 6858000"/>
              <a:gd name="connsiteX4" fmla="*/ 17401 w 7485001"/>
              <a:gd name="connsiteY4" fmla="*/ 2914650 h 6858000"/>
              <a:gd name="connsiteX5" fmla="*/ 2493901 w 7485001"/>
              <a:gd name="connsiteY5" fmla="*/ 0 h 6858000"/>
              <a:gd name="connsiteX0" fmla="*/ 2688158 w 7679258"/>
              <a:gd name="connsiteY0" fmla="*/ 0 h 6858000"/>
              <a:gd name="connsiteX1" fmla="*/ 7679258 w 7679258"/>
              <a:gd name="connsiteY1" fmla="*/ 0 h 6858000"/>
              <a:gd name="connsiteX2" fmla="*/ 7622108 w 7679258"/>
              <a:gd name="connsiteY2" fmla="*/ 6819900 h 6858000"/>
              <a:gd name="connsiteX3" fmla="*/ 4059758 w 7679258"/>
              <a:gd name="connsiteY3" fmla="*/ 6858000 h 6858000"/>
              <a:gd name="connsiteX4" fmla="*/ 16681 w 7679258"/>
              <a:gd name="connsiteY4" fmla="*/ 2973643 h 6858000"/>
              <a:gd name="connsiteX5" fmla="*/ 2688158 w 7679258"/>
              <a:gd name="connsiteY5" fmla="*/ 0 h 6858000"/>
              <a:gd name="connsiteX0" fmla="*/ 2688158 w 7679258"/>
              <a:gd name="connsiteY0" fmla="*/ 0 h 6858000"/>
              <a:gd name="connsiteX1" fmla="*/ 7679258 w 7679258"/>
              <a:gd name="connsiteY1" fmla="*/ 0 h 6858000"/>
              <a:gd name="connsiteX2" fmla="*/ 7622108 w 7679258"/>
              <a:gd name="connsiteY2" fmla="*/ 6819900 h 6858000"/>
              <a:gd name="connsiteX3" fmla="*/ 4059758 w 7679258"/>
              <a:gd name="connsiteY3" fmla="*/ 6858000 h 6858000"/>
              <a:gd name="connsiteX4" fmla="*/ 16681 w 7679258"/>
              <a:gd name="connsiteY4" fmla="*/ 2973643 h 6858000"/>
              <a:gd name="connsiteX5" fmla="*/ 2688158 w 7679258"/>
              <a:gd name="connsiteY5" fmla="*/ 0 h 6858000"/>
              <a:gd name="connsiteX0" fmla="*/ 2688158 w 7679258"/>
              <a:gd name="connsiteY0" fmla="*/ 0 h 6877050"/>
              <a:gd name="connsiteX1" fmla="*/ 7679258 w 7679258"/>
              <a:gd name="connsiteY1" fmla="*/ 0 h 6877050"/>
              <a:gd name="connsiteX2" fmla="*/ 7653590 w 7679258"/>
              <a:gd name="connsiteY2" fmla="*/ 6877050 h 6877050"/>
              <a:gd name="connsiteX3" fmla="*/ 4059758 w 7679258"/>
              <a:gd name="connsiteY3" fmla="*/ 6858000 h 6877050"/>
              <a:gd name="connsiteX4" fmla="*/ 16681 w 7679258"/>
              <a:gd name="connsiteY4" fmla="*/ 2973643 h 6877050"/>
              <a:gd name="connsiteX5" fmla="*/ 2688158 w 7679258"/>
              <a:gd name="connsiteY5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9258" h="6877050">
                <a:moveTo>
                  <a:pt x="2688158" y="0"/>
                </a:moveTo>
                <a:lnTo>
                  <a:pt x="7679258" y="0"/>
                </a:lnTo>
                <a:lnTo>
                  <a:pt x="7653590" y="6877050"/>
                </a:lnTo>
                <a:lnTo>
                  <a:pt x="4059758" y="6858000"/>
                </a:lnTo>
                <a:cubicBezTo>
                  <a:pt x="4193108" y="5892800"/>
                  <a:pt x="-307169" y="5215193"/>
                  <a:pt x="16681" y="2973643"/>
                </a:cubicBezTo>
                <a:cubicBezTo>
                  <a:pt x="309148" y="1592210"/>
                  <a:pt x="3564458" y="1562100"/>
                  <a:pt x="2688158" y="0"/>
                </a:cubicBezTo>
                <a:close/>
              </a:path>
            </a:pathLst>
          </a:custGeom>
          <a:gradFill flip="none" rotWithShape="1">
            <a:gsLst>
              <a:gs pos="1000">
                <a:srgbClr val="45B8EE"/>
              </a:gs>
              <a:gs pos="75000">
                <a:srgbClr val="338FF5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8491FC3F-796C-4077-9737-E9D159AEB98D}"/>
              </a:ext>
            </a:extLst>
          </p:cNvPr>
          <p:cNvSpPr/>
          <p:nvPr userDrawn="1"/>
        </p:nvSpPr>
        <p:spPr>
          <a:xfrm rot="5400000" flipV="1">
            <a:off x="1656061" y="1808462"/>
            <a:ext cx="3393477" cy="6705600"/>
          </a:xfrm>
          <a:custGeom>
            <a:avLst/>
            <a:gdLst>
              <a:gd name="connsiteX0" fmla="*/ 1267209 w 1267209"/>
              <a:gd name="connsiteY0" fmla="*/ 0 h 1620256"/>
              <a:gd name="connsiteX1" fmla="*/ 1267209 w 1267209"/>
              <a:gd name="connsiteY1" fmla="*/ 1620256 h 1620256"/>
              <a:gd name="connsiteX2" fmla="*/ 1244797 w 1267209"/>
              <a:gd name="connsiteY2" fmla="*/ 1613203 h 1620256"/>
              <a:gd name="connsiteX3" fmla="*/ 974486 w 1267209"/>
              <a:gd name="connsiteY3" fmla="*/ 1462269 h 1620256"/>
              <a:gd name="connsiteX4" fmla="*/ 799015 w 1267209"/>
              <a:gd name="connsiteY4" fmla="*/ 631459 h 1620256"/>
              <a:gd name="connsiteX5" fmla="*/ 51638 w 1267209"/>
              <a:gd name="connsiteY5" fmla="*/ 261537 h 1620256"/>
              <a:gd name="connsiteX6" fmla="*/ 0 w 1267209"/>
              <a:gd name="connsiteY6" fmla="*/ 71513 h 1620256"/>
              <a:gd name="connsiteX7" fmla="*/ 4845 w 1267209"/>
              <a:gd name="connsiteY7" fmla="*/ 0 h 1620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7209" h="1620256">
                <a:moveTo>
                  <a:pt x="1267209" y="0"/>
                </a:moveTo>
                <a:lnTo>
                  <a:pt x="1267209" y="1620256"/>
                </a:lnTo>
                <a:lnTo>
                  <a:pt x="1244797" y="1613203"/>
                </a:lnTo>
                <a:cubicBezTo>
                  <a:pt x="1132041" y="1573564"/>
                  <a:pt x="1032319" y="1524229"/>
                  <a:pt x="974486" y="1462269"/>
                </a:cubicBezTo>
                <a:cubicBezTo>
                  <a:pt x="799015" y="1274276"/>
                  <a:pt x="952822" y="831581"/>
                  <a:pt x="799015" y="631459"/>
                </a:cubicBezTo>
                <a:cubicBezTo>
                  <a:pt x="645206" y="431338"/>
                  <a:pt x="163203" y="427295"/>
                  <a:pt x="51638" y="261537"/>
                </a:cubicBezTo>
                <a:cubicBezTo>
                  <a:pt x="16774" y="209737"/>
                  <a:pt x="1479" y="143034"/>
                  <a:pt x="0" y="71513"/>
                </a:cubicBezTo>
                <a:lnTo>
                  <a:pt x="4845" y="0"/>
                </a:lnTo>
                <a:close/>
              </a:path>
            </a:pathLst>
          </a:cu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黑体 CN Bold" panose="020B0800000000000000" pitchFamily="34" charset="-122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64BACC3F-6D4A-43BC-B46B-D78EB38B94C3}"/>
              </a:ext>
            </a:extLst>
          </p:cNvPr>
          <p:cNvSpPr/>
          <p:nvPr userDrawn="1"/>
        </p:nvSpPr>
        <p:spPr>
          <a:xfrm rot="10800000" flipH="1" flipV="1">
            <a:off x="1" y="0"/>
            <a:ext cx="5053262" cy="3429000"/>
          </a:xfrm>
          <a:custGeom>
            <a:avLst/>
            <a:gdLst>
              <a:gd name="connsiteX0" fmla="*/ 6858000 w 6858000"/>
              <a:gd name="connsiteY0" fmla="*/ 91434 h 9215185"/>
              <a:gd name="connsiteX1" fmla="*/ 6858000 w 6858000"/>
              <a:gd name="connsiteY1" fmla="*/ 0 h 9215185"/>
              <a:gd name="connsiteX2" fmla="*/ 0 w 6858000"/>
              <a:gd name="connsiteY2" fmla="*/ 0 h 9215185"/>
              <a:gd name="connsiteX3" fmla="*/ 0 w 6858000"/>
              <a:gd name="connsiteY3" fmla="*/ 9215185 h 9215185"/>
              <a:gd name="connsiteX4" fmla="*/ 121917 w 6858000"/>
              <a:gd name="connsiteY4" fmla="*/ 9170361 h 9215185"/>
              <a:gd name="connsiteX5" fmla="*/ 3598235 w 6858000"/>
              <a:gd name="connsiteY5" fmla="*/ 4741165 h 9215185"/>
              <a:gd name="connsiteX6" fmla="*/ 6711936 w 6858000"/>
              <a:gd name="connsiteY6" fmla="*/ 161479 h 921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9215185">
                <a:moveTo>
                  <a:pt x="6858000" y="91434"/>
                </a:moveTo>
                <a:lnTo>
                  <a:pt x="6858000" y="0"/>
                </a:lnTo>
                <a:lnTo>
                  <a:pt x="0" y="0"/>
                </a:lnTo>
                <a:lnTo>
                  <a:pt x="0" y="9215185"/>
                </a:lnTo>
                <a:lnTo>
                  <a:pt x="121917" y="9170361"/>
                </a:lnTo>
                <a:cubicBezTo>
                  <a:pt x="3099683" y="8008777"/>
                  <a:pt x="-23848" y="4934242"/>
                  <a:pt x="3598235" y="4741165"/>
                </a:cubicBezTo>
                <a:cubicBezTo>
                  <a:pt x="6845787" y="4474189"/>
                  <a:pt x="5135547" y="1057556"/>
                  <a:pt x="6711936" y="161479"/>
                </a:cubicBezTo>
                <a:close/>
              </a:path>
            </a:pathLst>
          </a:custGeom>
          <a:gradFill flip="none" rotWithShape="1">
            <a:gsLst>
              <a:gs pos="0">
                <a:srgbClr val="45B8EE"/>
              </a:gs>
              <a:gs pos="57000">
                <a:srgbClr val="338FF5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黑体 CN Bold" panose="020B0800000000000000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34C64D6-9467-4B08-A8BA-9699E0BD62A1}"/>
              </a:ext>
            </a:extLst>
          </p:cNvPr>
          <p:cNvSpPr/>
          <p:nvPr userDrawn="1"/>
        </p:nvSpPr>
        <p:spPr>
          <a:xfrm>
            <a:off x="218574" y="252663"/>
            <a:ext cx="11754853" cy="6352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261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CEE169-7566-4A79-8707-1A573B63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0EAA-49AA-4479-AB82-0CBB871AD605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ED265BD-DCEB-4BF3-8748-5A1AB2D9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37D07F-2B6E-45FE-9888-A0324F49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4ECF-32C8-4C42-9063-FF9717E39E99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0"/>
            <a:ext cx="6797140" cy="6858002"/>
            <a:chOff x="0" y="0"/>
            <a:chExt cx="6797140" cy="6858002"/>
          </a:xfrm>
        </p:grpSpPr>
        <p:sp>
          <p:nvSpPr>
            <p:cNvPr id="6" name="任意多边形: 形状 29">
              <a:extLst>
                <a:ext uri="{FF2B5EF4-FFF2-40B4-BE49-F238E27FC236}">
                  <a16:creationId xmlns:a16="http://schemas.microsoft.com/office/drawing/2014/main" id="{BFDD35B8-56B0-4AA8-9D21-4763AF5880B9}"/>
                </a:ext>
              </a:extLst>
            </p:cNvPr>
            <p:cNvSpPr/>
            <p:nvPr/>
          </p:nvSpPr>
          <p:spPr>
            <a:xfrm rot="5400000" flipV="1">
              <a:off x="1701831" y="1762694"/>
              <a:ext cx="3393477" cy="6797140"/>
            </a:xfrm>
            <a:custGeom>
              <a:avLst/>
              <a:gdLst>
                <a:gd name="connsiteX0" fmla="*/ 1267209 w 1267209"/>
                <a:gd name="connsiteY0" fmla="*/ 0 h 1620256"/>
                <a:gd name="connsiteX1" fmla="*/ 1267209 w 1267209"/>
                <a:gd name="connsiteY1" fmla="*/ 1620256 h 1620256"/>
                <a:gd name="connsiteX2" fmla="*/ 1244797 w 1267209"/>
                <a:gd name="connsiteY2" fmla="*/ 1613203 h 1620256"/>
                <a:gd name="connsiteX3" fmla="*/ 974486 w 1267209"/>
                <a:gd name="connsiteY3" fmla="*/ 1462269 h 1620256"/>
                <a:gd name="connsiteX4" fmla="*/ 799015 w 1267209"/>
                <a:gd name="connsiteY4" fmla="*/ 631459 h 1620256"/>
                <a:gd name="connsiteX5" fmla="*/ 51638 w 1267209"/>
                <a:gd name="connsiteY5" fmla="*/ 261537 h 1620256"/>
                <a:gd name="connsiteX6" fmla="*/ 0 w 1267209"/>
                <a:gd name="connsiteY6" fmla="*/ 71513 h 1620256"/>
                <a:gd name="connsiteX7" fmla="*/ 4845 w 1267209"/>
                <a:gd name="connsiteY7" fmla="*/ 0 h 1620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67209" h="1620256">
                  <a:moveTo>
                    <a:pt x="1267209" y="0"/>
                  </a:moveTo>
                  <a:lnTo>
                    <a:pt x="1267209" y="1620256"/>
                  </a:lnTo>
                  <a:lnTo>
                    <a:pt x="1244797" y="1613203"/>
                  </a:lnTo>
                  <a:cubicBezTo>
                    <a:pt x="1132041" y="1573564"/>
                    <a:pt x="1032319" y="1524229"/>
                    <a:pt x="974486" y="1462269"/>
                  </a:cubicBezTo>
                  <a:cubicBezTo>
                    <a:pt x="799015" y="1274276"/>
                    <a:pt x="952822" y="831581"/>
                    <a:pt x="799015" y="631459"/>
                  </a:cubicBezTo>
                  <a:cubicBezTo>
                    <a:pt x="645206" y="431338"/>
                    <a:pt x="163203" y="427295"/>
                    <a:pt x="51638" y="261537"/>
                  </a:cubicBezTo>
                  <a:cubicBezTo>
                    <a:pt x="16774" y="209737"/>
                    <a:pt x="1479" y="143034"/>
                    <a:pt x="0" y="71513"/>
                  </a:cubicBezTo>
                  <a:lnTo>
                    <a:pt x="484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5B8EE"/>
                </a:gs>
                <a:gs pos="64000">
                  <a:srgbClr val="338FF5"/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  <a:sym typeface="思源黑体 CN Bold" panose="020B0800000000000000" pitchFamily="34" charset="-122"/>
              </a:endParaRPr>
            </a:p>
          </p:txBody>
        </p:sp>
        <p:sp>
          <p:nvSpPr>
            <p:cNvPr id="7" name="任意多边形: 形状 21">
              <a:extLst>
                <a:ext uri="{FF2B5EF4-FFF2-40B4-BE49-F238E27FC236}">
                  <a16:creationId xmlns:a16="http://schemas.microsoft.com/office/drawing/2014/main" id="{2CBBF0BC-90AF-4BA1-A261-4B4EBF409468}"/>
                </a:ext>
              </a:extLst>
            </p:cNvPr>
            <p:cNvSpPr/>
            <p:nvPr/>
          </p:nvSpPr>
          <p:spPr>
            <a:xfrm rot="10800000" flipH="1" flipV="1">
              <a:off x="0" y="0"/>
              <a:ext cx="6345044" cy="4016829"/>
            </a:xfrm>
            <a:custGeom>
              <a:avLst/>
              <a:gdLst>
                <a:gd name="connsiteX0" fmla="*/ 6858000 w 6858000"/>
                <a:gd name="connsiteY0" fmla="*/ 91434 h 9215185"/>
                <a:gd name="connsiteX1" fmla="*/ 6858000 w 6858000"/>
                <a:gd name="connsiteY1" fmla="*/ 0 h 9215185"/>
                <a:gd name="connsiteX2" fmla="*/ 0 w 6858000"/>
                <a:gd name="connsiteY2" fmla="*/ 0 h 9215185"/>
                <a:gd name="connsiteX3" fmla="*/ 0 w 6858000"/>
                <a:gd name="connsiteY3" fmla="*/ 9215185 h 9215185"/>
                <a:gd name="connsiteX4" fmla="*/ 121917 w 6858000"/>
                <a:gd name="connsiteY4" fmla="*/ 9170361 h 9215185"/>
                <a:gd name="connsiteX5" fmla="*/ 3598235 w 6858000"/>
                <a:gd name="connsiteY5" fmla="*/ 4741165 h 9215185"/>
                <a:gd name="connsiteX6" fmla="*/ 6711936 w 6858000"/>
                <a:gd name="connsiteY6" fmla="*/ 161479 h 9215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8000" h="9215185">
                  <a:moveTo>
                    <a:pt x="6858000" y="91434"/>
                  </a:moveTo>
                  <a:lnTo>
                    <a:pt x="6858000" y="0"/>
                  </a:lnTo>
                  <a:lnTo>
                    <a:pt x="0" y="0"/>
                  </a:lnTo>
                  <a:lnTo>
                    <a:pt x="0" y="9215185"/>
                  </a:lnTo>
                  <a:lnTo>
                    <a:pt x="121917" y="9170361"/>
                  </a:lnTo>
                  <a:cubicBezTo>
                    <a:pt x="3099683" y="8008777"/>
                    <a:pt x="-23848" y="4934242"/>
                    <a:pt x="3598235" y="4741165"/>
                  </a:cubicBezTo>
                  <a:cubicBezTo>
                    <a:pt x="6845787" y="4474189"/>
                    <a:pt x="5135547" y="1057556"/>
                    <a:pt x="6711936" y="16147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5B8EE"/>
                </a:gs>
                <a:gs pos="57000">
                  <a:srgbClr val="338FF5"/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  <a:sym typeface="思源黑体 CN Bold" panose="020B08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942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CEE169-7566-4A79-8707-1A573B63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0EAA-49AA-4479-AB82-0CBB871AD605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ED265BD-DCEB-4BF3-8748-5A1AB2D9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37D07F-2B6E-45FE-9888-A0324F49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4ECF-32C8-4C42-9063-FF9717E39E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6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bg>
      <p:bgPr>
        <a:solidFill>
          <a:srgbClr val="0D1F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bg>
      <p:bgPr>
        <a:gradFill rotWithShape="1">
          <a:gsLst>
            <a:gs pos="0">
              <a:srgbClr val="F4F4F4"/>
            </a:gs>
            <a:gs pos="50000">
              <a:srgbClr val="ECECEC"/>
            </a:gs>
            <a:gs pos="100000">
              <a:srgbClr val="C4C4C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9754B04-AEEF-47F9-83A3-D4D38E0D4C7B}"/>
              </a:ext>
            </a:extLst>
          </p:cNvPr>
          <p:cNvSpPr/>
          <p:nvPr userDrawn="1"/>
        </p:nvSpPr>
        <p:spPr>
          <a:xfrm>
            <a:off x="0" y="0"/>
            <a:ext cx="12192000" cy="6878638"/>
          </a:xfrm>
          <a:prstGeom prst="rect">
            <a:avLst/>
          </a:prstGeom>
          <a:solidFill>
            <a:srgbClr val="ADB9CB">
              <a:alpha val="30196"/>
            </a:srgb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zh-TW" altLang="en-US" dirty="0">
              <a:solidFill>
                <a:srgbClr val="000000"/>
              </a:solidFill>
            </a:endParaRPr>
          </a:p>
        </p:txBody>
      </p:sp>
      <p:grpSp>
        <p:nvGrpSpPr>
          <p:cNvPr id="5" name="群組 8">
            <a:extLst>
              <a:ext uri="{FF2B5EF4-FFF2-40B4-BE49-F238E27FC236}">
                <a16:creationId xmlns:a16="http://schemas.microsoft.com/office/drawing/2014/main" id="{0313C95D-D535-42B0-A46A-D3920D07351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771188" y="138113"/>
            <a:ext cx="1360487" cy="603250"/>
            <a:chOff x="3891152" y="4632013"/>
            <a:chExt cx="1799613" cy="816996"/>
          </a:xfrm>
        </p:grpSpPr>
        <p:grpSp>
          <p:nvGrpSpPr>
            <p:cNvPr id="6" name="组合 3">
              <a:extLst>
                <a:ext uri="{FF2B5EF4-FFF2-40B4-BE49-F238E27FC236}">
                  <a16:creationId xmlns:a16="http://schemas.microsoft.com/office/drawing/2014/main" id="{6B094AF6-F575-4CBD-9BD3-1890E875A4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2752" y="4632013"/>
              <a:ext cx="1445484" cy="426231"/>
              <a:chOff x="8392139" y="204923"/>
              <a:chExt cx="738454" cy="249869"/>
            </a:xfrm>
          </p:grpSpPr>
          <p:pic>
            <p:nvPicPr>
              <p:cNvPr id="8" name="图片 2">
                <a:extLst>
                  <a:ext uri="{FF2B5EF4-FFF2-40B4-BE49-F238E27FC236}">
                    <a16:creationId xmlns:a16="http://schemas.microsoft.com/office/drawing/2014/main" id="{1743DEA2-E7E1-4DE8-9055-7A2C07D6CC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92139" y="204923"/>
                <a:ext cx="358137" cy="249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图片 2">
                <a:extLst>
                  <a:ext uri="{FF2B5EF4-FFF2-40B4-BE49-F238E27FC236}">
                    <a16:creationId xmlns:a16="http://schemas.microsoft.com/office/drawing/2014/main" id="{D705FC56-CD0B-48B8-B9BE-C1C194CBE3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8026" y="204923"/>
                <a:ext cx="352567" cy="249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79881421-78B6-457A-B68A-D3237526D8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152" y="5031911"/>
              <a:ext cx="1799613" cy="41709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zh-TW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健峰企管集团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049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9A5F3-11B3-4324-8213-285CA961C3E8}" type="datetimeFigureOut">
              <a:rPr lang="zh-CN" altLang="en-US" smtClean="0"/>
              <a:t>2022/10/25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11189125" y="5824645"/>
            <a:ext cx="1315721" cy="48683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altLang="zh-CN"/>
              <a:t>Page  </a:t>
            </a:r>
            <a:fld id="{B7838614-F21B-4F4D-A0B5-91DC51C38B4E}" type="slidenum">
              <a:rPr lang="zh-CN" altLang="en-US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1840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42D42F7-E88A-4EE0-B12A-BF1A27B5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6F5F94-DA03-4420-8563-41FFF586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60C5EE-8D5C-4687-A06B-ADA20B021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255C0EAA-49AA-4479-AB82-0CBB871AD605}" type="datetimeFigureOut">
              <a:rPr lang="zh-CN" altLang="en-US" smtClean="0"/>
              <a:pPr/>
              <a:t>2022/10/25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23A554-5DC8-4F4F-9C11-F713622ED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B72EF5-3195-421F-8EC7-AEAF4BF8A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4D814ECF-32C8-4C42-9063-FF9717E39E9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34"/>
          <a:stretch/>
        </p:blipFill>
        <p:spPr>
          <a:xfrm>
            <a:off x="11039708" y="104882"/>
            <a:ext cx="1060796" cy="26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4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3" r:id="rId4"/>
    <p:sldLayoutId id="2147483664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ivian@vigorman.com.tw" TargetMode="External"/><Relationship Id="rId2" Type="http://schemas.openxmlformats.org/officeDocument/2006/relationships/hyperlink" Target="mailto:cho@vigorman.com.tw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26">
            <a:extLst>
              <a:ext uri="{FF2B5EF4-FFF2-40B4-BE49-F238E27FC236}">
                <a16:creationId xmlns:a16="http://schemas.microsoft.com/office/drawing/2014/main" id="{6E63024D-84D1-486A-ABA6-E386F39D24D9}"/>
              </a:ext>
            </a:extLst>
          </p:cNvPr>
          <p:cNvSpPr/>
          <p:nvPr/>
        </p:nvSpPr>
        <p:spPr>
          <a:xfrm rot="10800000" flipV="1">
            <a:off x="4910576" y="11723"/>
            <a:ext cx="7281424" cy="5053263"/>
          </a:xfrm>
          <a:custGeom>
            <a:avLst/>
            <a:gdLst>
              <a:gd name="connsiteX0" fmla="*/ 6858000 w 6858000"/>
              <a:gd name="connsiteY0" fmla="*/ 91434 h 9215185"/>
              <a:gd name="connsiteX1" fmla="*/ 6858000 w 6858000"/>
              <a:gd name="connsiteY1" fmla="*/ 0 h 9215185"/>
              <a:gd name="connsiteX2" fmla="*/ 0 w 6858000"/>
              <a:gd name="connsiteY2" fmla="*/ 0 h 9215185"/>
              <a:gd name="connsiteX3" fmla="*/ 0 w 6858000"/>
              <a:gd name="connsiteY3" fmla="*/ 9215185 h 9215185"/>
              <a:gd name="connsiteX4" fmla="*/ 121917 w 6858000"/>
              <a:gd name="connsiteY4" fmla="*/ 9170361 h 9215185"/>
              <a:gd name="connsiteX5" fmla="*/ 3598235 w 6858000"/>
              <a:gd name="connsiteY5" fmla="*/ 4741165 h 9215185"/>
              <a:gd name="connsiteX6" fmla="*/ 6711936 w 6858000"/>
              <a:gd name="connsiteY6" fmla="*/ 161479 h 921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9215185">
                <a:moveTo>
                  <a:pt x="6858000" y="91434"/>
                </a:moveTo>
                <a:lnTo>
                  <a:pt x="6858000" y="0"/>
                </a:lnTo>
                <a:lnTo>
                  <a:pt x="0" y="0"/>
                </a:lnTo>
                <a:lnTo>
                  <a:pt x="0" y="9215185"/>
                </a:lnTo>
                <a:lnTo>
                  <a:pt x="121917" y="9170361"/>
                </a:lnTo>
                <a:cubicBezTo>
                  <a:pt x="3099683" y="8008777"/>
                  <a:pt x="-23848" y="4934242"/>
                  <a:pt x="3598235" y="4741165"/>
                </a:cubicBezTo>
                <a:cubicBezTo>
                  <a:pt x="6845787" y="4474189"/>
                  <a:pt x="5135547" y="1057556"/>
                  <a:pt x="6711936" y="161479"/>
                </a:cubicBezTo>
                <a:close/>
              </a:path>
            </a:pathLst>
          </a:custGeom>
          <a:gradFill flip="none" rotWithShape="1">
            <a:gsLst>
              <a:gs pos="0">
                <a:srgbClr val="5ADFFC"/>
              </a:gs>
              <a:gs pos="75000">
                <a:srgbClr val="338FF5"/>
              </a:gs>
            </a:gsLst>
            <a:lin ang="36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  <a:sym typeface="思源黑体 CN Bold" panose="020B0800000000000000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8B674E3-0F0A-4015-B902-51173A181436}"/>
              </a:ext>
            </a:extLst>
          </p:cNvPr>
          <p:cNvSpPr/>
          <p:nvPr/>
        </p:nvSpPr>
        <p:spPr>
          <a:xfrm>
            <a:off x="446049" y="2247821"/>
            <a:ext cx="11128917" cy="2714472"/>
          </a:xfrm>
          <a:prstGeom prst="rect">
            <a:avLst/>
          </a:prstGeom>
          <a:gradFill>
            <a:gsLst>
              <a:gs pos="0">
                <a:srgbClr val="64C3F2"/>
              </a:gs>
              <a:gs pos="88000">
                <a:srgbClr val="2C8BF4"/>
              </a:gs>
            </a:gsLst>
            <a:lin ang="5400000" scaled="1"/>
          </a:gradFill>
          <a:ln>
            <a:noFill/>
          </a:ln>
          <a:effectLst>
            <a:outerShdw blurRad="698500" dist="927100" dir="5400000" sx="82000" sy="8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82445" y="2917689"/>
            <a:ext cx="10627109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0"/>
              </a:lnSpc>
              <a:defRPr/>
            </a:pPr>
            <a:r>
              <a:rPr lang="zh-TW" altLang="en-US" sz="8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/>
                <a:ea typeface="微軟正黑體" panose="020B0604030504040204" pitchFamily="34" charset="-120"/>
              </a:rPr>
              <a:t>健峰雲會員</a:t>
            </a:r>
            <a:endParaRPr lang="en-US" altLang="zh-TW" sz="88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826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961845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成品檢驗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郭志揚老師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郭志揚老師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來料管理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郭志揚老師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吳嘉維老師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儀器量測管理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戴賢彥老師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檢驗設備校驗管理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戴賢彥老師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7.SPC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郭志揚老師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如何做現場品質管理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楊闓聿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9.QC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阮建榮老師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QC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陳一涵老師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11.8D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客訴與現場改善作法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楊闓聿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由生活經驗看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QCC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傅景瑞老師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5773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AC205D78-BC7C-AFCE-98B5-C34F2C66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1765992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016944"/>
              </p:ext>
            </p:extLst>
          </p:nvPr>
        </p:nvGraphicFramePr>
        <p:xfrm>
          <a:off x="527382" y="1155081"/>
          <a:ext cx="10523961" cy="565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25181">
                <a:tc rowSpan="2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益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838931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精益生產入門手法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林明達老師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619150">
                <a:tc rowSpan="2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智能製造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1.WMS,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生產物流數字化利器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夏矚堅老師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688953"/>
                  </a:ext>
                </a:extLst>
              </a:tr>
              <a:tr h="227363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智能製造的本質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夏矚堅老師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410240"/>
                  </a:ext>
                </a:extLst>
              </a:tr>
              <a:tr h="322307">
                <a:tc rowSpan="5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如何做好員工入職培訓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李樹中老師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017301"/>
                  </a:ext>
                </a:extLst>
              </a:tr>
              <a:tr h="361661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如何提升培訓的有效性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黃孟堯老師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999873"/>
                  </a:ext>
                </a:extLst>
              </a:tr>
              <a:tr h="3632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主管如何培育人才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李樹中老師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254607"/>
                  </a:ext>
                </a:extLst>
              </a:tr>
              <a:tr h="379480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企業內部講師如何設計出實用又有效的內訓課程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阮建榮老師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112433"/>
                  </a:ext>
                </a:extLst>
              </a:tr>
              <a:tr h="35025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培訓需求的規劃技巧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林煥城老師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926651"/>
                  </a:ext>
                </a:extLst>
              </a:tr>
              <a:tr h="518514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成本管控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呂學芳老師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525118"/>
                  </a:ext>
                </a:extLst>
              </a:tr>
              <a:tr h="518514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從管理報表降低成本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呂學芳老師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8061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61CBE4C6-66B8-3628-B227-89A635C7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71626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097648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國學話管理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孟泓鈞老師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高效型組織設計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林煥城老師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人力資源信息化管理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李樹中老師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從冰山管理模型看現場管理幹部須具備的能力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勝任力在人力資源管理的應用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林士杰老師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如何創建績效管理面談的價值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雷建榮老師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正向開啓團隊動能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彭少康老師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項目管理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成功與失敗者的必經之道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蔡入偉老師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有效授權與工作分配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鄧元煒老師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PDCA-8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分法建立實務有效的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IS0-9001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質量管理體系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阮建榮老師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全員如何實踐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VI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系統攻略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江炳宏老師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實戰型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TQM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運作技巧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周亮臣老師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5773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1622262B-68B4-AAA0-BAFF-8AB82366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3678905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879002"/>
              </p:ext>
            </p:extLst>
          </p:nvPr>
        </p:nvGraphicFramePr>
        <p:xfrm>
          <a:off x="527382" y="1208693"/>
          <a:ext cx="10523961" cy="379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8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方針戰略管理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黃孟堯老師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智能製造的基礎建構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精益生産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黃肇義老師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化危機爲轉機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葉斯水老師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面對危機，企業如何提振士氣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企業如何做好員工返崗後心理重建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彭少康老師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疫情下的經營戰略：存活、穩健，逆境成長（上）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葉斯水老師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1236741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疫情下的經營戰略：存活、穩健，逆境成長（下）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葉斯水老師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FC4AFDE2-0752-5D83-25FB-703DE6AF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195752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530766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功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職場新鮮人建立應有的職場態度訓練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做一個有責任心的人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62076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禮貌與素養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主管得力助手的成功關鍵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面對問題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創新思維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開發心智與左右腦的思維導圖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塑造狼性的銷售特質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江炳宏老師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銷售實戰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王顧霖老師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實戰銷售心理學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洪銘遠老師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渠道開發與管理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洪銘遠老師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職涯規劃與自我成長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企業之魂：百年企業核心競爭力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孟泓鈞老師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5773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4F24D994-8002-B821-EF72-2439A411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3126081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129691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降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帳款管理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洪銘遠老師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62563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採購成本概論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採購成本分析與降低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提質降本提效之改善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改善提案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高海星老師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戰略採購與供應鏈管理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吳嘉維老師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數字車間攻略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夏曙堅老師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生産管理與信息化的結合作法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李升錦老師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田口方式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陳一涵老師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流程管理與流程優化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劉樂群老師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質量保證實務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錢仁勇老師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原物料管控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精益思維與六大道場介紹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黃肇義老師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14490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063F1374-A38F-9680-10A2-E2C91F404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3150840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166108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養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升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人力資源新進夥伴如何快速學習績效管理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雷建榮老師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人力資源新進夥伴如何快速學習薪資管理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雷建榮老師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人力資源新進夥伴如何快速學習福利管理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雷建榮老師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招聘任用管理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鐘志偉老師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勞務引進與勞務工管理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李樹中老師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人力資源各項指標的計算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陳健平老師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人才發展測評工具與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HR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攻略的應用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翁維玉老師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訓練行政作業概論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陳健平老師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提升辦公效率的法寶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Excel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運用技巧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劉芳國老師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如何成爲出色的車間主任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物流與配送管理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産銷協調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吳嘉維老師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5773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0A0A3225-987B-DBB6-2AD7-5FC21E8A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187078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787524"/>
              </p:ext>
            </p:extLst>
          </p:nvPr>
        </p:nvGraphicFramePr>
        <p:xfrm>
          <a:off x="527382" y="1266408"/>
          <a:ext cx="1052396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279644">
                <a:tc rowSpan="6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養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升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279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優秀品質工程師應具備的知識與技能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阮建榮老師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279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 IATF16949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五大手册概論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楊闓聿老師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279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15.QRQC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管理實務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戴賢彥老師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279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談精益品質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蔡入偉老師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273826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員工安全教育及做法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劉育才老師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6EB80FFE-9FE7-E0CE-58C0-3A0251CE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234027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45B8EE"/>
            </a:gs>
            <a:gs pos="75000">
              <a:srgbClr val="338FF5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48146E07-DBD1-46D1-BF2C-10EF2185F8F3}"/>
              </a:ext>
            </a:extLst>
          </p:cNvPr>
          <p:cNvSpPr/>
          <p:nvPr/>
        </p:nvSpPr>
        <p:spPr>
          <a:xfrm rot="10800000" flipH="1" flipV="1">
            <a:off x="1" y="1"/>
            <a:ext cx="3946357" cy="2677886"/>
          </a:xfrm>
          <a:custGeom>
            <a:avLst/>
            <a:gdLst>
              <a:gd name="connsiteX0" fmla="*/ 6858000 w 6858000"/>
              <a:gd name="connsiteY0" fmla="*/ 91434 h 9215185"/>
              <a:gd name="connsiteX1" fmla="*/ 6858000 w 6858000"/>
              <a:gd name="connsiteY1" fmla="*/ 0 h 9215185"/>
              <a:gd name="connsiteX2" fmla="*/ 0 w 6858000"/>
              <a:gd name="connsiteY2" fmla="*/ 0 h 9215185"/>
              <a:gd name="connsiteX3" fmla="*/ 0 w 6858000"/>
              <a:gd name="connsiteY3" fmla="*/ 9215185 h 9215185"/>
              <a:gd name="connsiteX4" fmla="*/ 121917 w 6858000"/>
              <a:gd name="connsiteY4" fmla="*/ 9170361 h 9215185"/>
              <a:gd name="connsiteX5" fmla="*/ 3598235 w 6858000"/>
              <a:gd name="connsiteY5" fmla="*/ 4741165 h 9215185"/>
              <a:gd name="connsiteX6" fmla="*/ 6711936 w 6858000"/>
              <a:gd name="connsiteY6" fmla="*/ 161479 h 921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9215185">
                <a:moveTo>
                  <a:pt x="6858000" y="91434"/>
                </a:moveTo>
                <a:lnTo>
                  <a:pt x="6858000" y="0"/>
                </a:lnTo>
                <a:lnTo>
                  <a:pt x="0" y="0"/>
                </a:lnTo>
                <a:lnTo>
                  <a:pt x="0" y="9215185"/>
                </a:lnTo>
                <a:lnTo>
                  <a:pt x="121917" y="9170361"/>
                </a:lnTo>
                <a:cubicBezTo>
                  <a:pt x="3099683" y="8008777"/>
                  <a:pt x="-23848" y="4934242"/>
                  <a:pt x="3598235" y="4741165"/>
                </a:cubicBezTo>
                <a:cubicBezTo>
                  <a:pt x="6845787" y="4474189"/>
                  <a:pt x="5135547" y="1057556"/>
                  <a:pt x="6711936" y="161479"/>
                </a:cubicBezTo>
                <a:close/>
              </a:path>
            </a:pathLst>
          </a:custGeom>
          <a:gradFill flip="none" rotWithShape="1">
            <a:gsLst>
              <a:gs pos="0">
                <a:srgbClr val="45B8EE"/>
              </a:gs>
              <a:gs pos="57000">
                <a:srgbClr val="338FF5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  <a:sym typeface="思源黑体 CN Bold" panose="020B0800000000000000" pitchFamily="34" charset="-122"/>
            </a:endParaRPr>
          </a:p>
        </p:txBody>
      </p:sp>
      <p:sp>
        <p:nvSpPr>
          <p:cNvPr id="21" name="矩形 5">
            <a:extLst>
              <a:ext uri="{FF2B5EF4-FFF2-40B4-BE49-F238E27FC236}">
                <a16:creationId xmlns:a16="http://schemas.microsoft.com/office/drawing/2014/main" id="{40908EA1-E57B-48FA-9227-837A356FF3EE}"/>
              </a:ext>
            </a:extLst>
          </p:cNvPr>
          <p:cNvSpPr/>
          <p:nvPr/>
        </p:nvSpPr>
        <p:spPr>
          <a:xfrm>
            <a:off x="5221585" y="-19050"/>
            <a:ext cx="6970415" cy="6877050"/>
          </a:xfrm>
          <a:custGeom>
            <a:avLst/>
            <a:gdLst>
              <a:gd name="connsiteX0" fmla="*/ 0 w 4991100"/>
              <a:gd name="connsiteY0" fmla="*/ 0 h 6858000"/>
              <a:gd name="connsiteX1" fmla="*/ 4991100 w 4991100"/>
              <a:gd name="connsiteY1" fmla="*/ 0 h 6858000"/>
              <a:gd name="connsiteX2" fmla="*/ 4991100 w 4991100"/>
              <a:gd name="connsiteY2" fmla="*/ 6858000 h 6858000"/>
              <a:gd name="connsiteX3" fmla="*/ 0 w 4991100"/>
              <a:gd name="connsiteY3" fmla="*/ 6858000 h 6858000"/>
              <a:gd name="connsiteX4" fmla="*/ 0 w 4991100"/>
              <a:gd name="connsiteY4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91400 w 7391400"/>
              <a:gd name="connsiteY2" fmla="*/ 6858000 h 6858000"/>
              <a:gd name="connsiteX3" fmla="*/ 24003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91400 w 7391400"/>
              <a:gd name="connsiteY2" fmla="*/ 6858000 h 6858011"/>
              <a:gd name="connsiteX3" fmla="*/ 24003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34250 w 7391400"/>
              <a:gd name="connsiteY2" fmla="*/ 6819900 h 6858011"/>
              <a:gd name="connsiteX3" fmla="*/ 24003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77061"/>
              <a:gd name="connsiteX1" fmla="*/ 7391400 w 7391400"/>
              <a:gd name="connsiteY1" fmla="*/ 0 h 6877061"/>
              <a:gd name="connsiteX2" fmla="*/ 7334250 w 7391400"/>
              <a:gd name="connsiteY2" fmla="*/ 6819900 h 6877061"/>
              <a:gd name="connsiteX3" fmla="*/ 4648200 w 7391400"/>
              <a:gd name="connsiteY3" fmla="*/ 6877050 h 6877061"/>
              <a:gd name="connsiteX4" fmla="*/ 0 w 7391400"/>
              <a:gd name="connsiteY4" fmla="*/ 2971800 h 6877061"/>
              <a:gd name="connsiteX5" fmla="*/ 2400300 w 7391400"/>
              <a:gd name="connsiteY5" fmla="*/ 0 h 6877061"/>
              <a:gd name="connsiteX0" fmla="*/ 2400300 w 7391400"/>
              <a:gd name="connsiteY0" fmla="*/ 0 h 6858011"/>
              <a:gd name="connsiteX1" fmla="*/ 7391400 w 7391400"/>
              <a:gd name="connsiteY1" fmla="*/ 0 h 6858011"/>
              <a:gd name="connsiteX2" fmla="*/ 7334250 w 7391400"/>
              <a:gd name="connsiteY2" fmla="*/ 6819900 h 6858011"/>
              <a:gd name="connsiteX3" fmla="*/ 3771900 w 7391400"/>
              <a:gd name="connsiteY3" fmla="*/ 6858000 h 6858011"/>
              <a:gd name="connsiteX4" fmla="*/ 0 w 7391400"/>
              <a:gd name="connsiteY4" fmla="*/ 2971800 h 6858011"/>
              <a:gd name="connsiteX5" fmla="*/ 2400300 w 7391400"/>
              <a:gd name="connsiteY5" fmla="*/ 0 h 6858011"/>
              <a:gd name="connsiteX0" fmla="*/ 2400300 w 7391400"/>
              <a:gd name="connsiteY0" fmla="*/ 0 h 6858000"/>
              <a:gd name="connsiteX1" fmla="*/ 7391400 w 7391400"/>
              <a:gd name="connsiteY1" fmla="*/ 0 h 6858000"/>
              <a:gd name="connsiteX2" fmla="*/ 7334250 w 7391400"/>
              <a:gd name="connsiteY2" fmla="*/ 6819900 h 6858000"/>
              <a:gd name="connsiteX3" fmla="*/ 3771900 w 7391400"/>
              <a:gd name="connsiteY3" fmla="*/ 6858000 h 6858000"/>
              <a:gd name="connsiteX4" fmla="*/ 0 w 7391400"/>
              <a:gd name="connsiteY4" fmla="*/ 2971800 h 6858000"/>
              <a:gd name="connsiteX5" fmla="*/ 2400300 w 7391400"/>
              <a:gd name="connsiteY5" fmla="*/ 0 h 6858000"/>
              <a:gd name="connsiteX0" fmla="*/ 2476500 w 7467600"/>
              <a:gd name="connsiteY0" fmla="*/ 0 h 6858000"/>
              <a:gd name="connsiteX1" fmla="*/ 7467600 w 7467600"/>
              <a:gd name="connsiteY1" fmla="*/ 0 h 6858000"/>
              <a:gd name="connsiteX2" fmla="*/ 7410450 w 7467600"/>
              <a:gd name="connsiteY2" fmla="*/ 6819900 h 6858000"/>
              <a:gd name="connsiteX3" fmla="*/ 3848100 w 7467600"/>
              <a:gd name="connsiteY3" fmla="*/ 6858000 h 6858000"/>
              <a:gd name="connsiteX4" fmla="*/ 0 w 7467600"/>
              <a:gd name="connsiteY4" fmla="*/ 2914650 h 6858000"/>
              <a:gd name="connsiteX5" fmla="*/ 2476500 w 7467600"/>
              <a:gd name="connsiteY5" fmla="*/ 0 h 6858000"/>
              <a:gd name="connsiteX0" fmla="*/ 2493901 w 7485001"/>
              <a:gd name="connsiteY0" fmla="*/ 0 h 6858000"/>
              <a:gd name="connsiteX1" fmla="*/ 7485001 w 7485001"/>
              <a:gd name="connsiteY1" fmla="*/ 0 h 6858000"/>
              <a:gd name="connsiteX2" fmla="*/ 7427851 w 7485001"/>
              <a:gd name="connsiteY2" fmla="*/ 6819900 h 6858000"/>
              <a:gd name="connsiteX3" fmla="*/ 3865501 w 7485001"/>
              <a:gd name="connsiteY3" fmla="*/ 6858000 h 6858000"/>
              <a:gd name="connsiteX4" fmla="*/ 17401 w 7485001"/>
              <a:gd name="connsiteY4" fmla="*/ 2914650 h 6858000"/>
              <a:gd name="connsiteX5" fmla="*/ 2493901 w 7485001"/>
              <a:gd name="connsiteY5" fmla="*/ 0 h 6858000"/>
              <a:gd name="connsiteX0" fmla="*/ 2688158 w 7679258"/>
              <a:gd name="connsiteY0" fmla="*/ 0 h 6858000"/>
              <a:gd name="connsiteX1" fmla="*/ 7679258 w 7679258"/>
              <a:gd name="connsiteY1" fmla="*/ 0 h 6858000"/>
              <a:gd name="connsiteX2" fmla="*/ 7622108 w 7679258"/>
              <a:gd name="connsiteY2" fmla="*/ 6819900 h 6858000"/>
              <a:gd name="connsiteX3" fmla="*/ 4059758 w 7679258"/>
              <a:gd name="connsiteY3" fmla="*/ 6858000 h 6858000"/>
              <a:gd name="connsiteX4" fmla="*/ 16681 w 7679258"/>
              <a:gd name="connsiteY4" fmla="*/ 2973643 h 6858000"/>
              <a:gd name="connsiteX5" fmla="*/ 2688158 w 7679258"/>
              <a:gd name="connsiteY5" fmla="*/ 0 h 6858000"/>
              <a:gd name="connsiteX0" fmla="*/ 2688158 w 7679258"/>
              <a:gd name="connsiteY0" fmla="*/ 0 h 6858000"/>
              <a:gd name="connsiteX1" fmla="*/ 7679258 w 7679258"/>
              <a:gd name="connsiteY1" fmla="*/ 0 h 6858000"/>
              <a:gd name="connsiteX2" fmla="*/ 7622108 w 7679258"/>
              <a:gd name="connsiteY2" fmla="*/ 6819900 h 6858000"/>
              <a:gd name="connsiteX3" fmla="*/ 4059758 w 7679258"/>
              <a:gd name="connsiteY3" fmla="*/ 6858000 h 6858000"/>
              <a:gd name="connsiteX4" fmla="*/ 16681 w 7679258"/>
              <a:gd name="connsiteY4" fmla="*/ 2973643 h 6858000"/>
              <a:gd name="connsiteX5" fmla="*/ 2688158 w 7679258"/>
              <a:gd name="connsiteY5" fmla="*/ 0 h 6858000"/>
              <a:gd name="connsiteX0" fmla="*/ 2688158 w 7679258"/>
              <a:gd name="connsiteY0" fmla="*/ 0 h 6877050"/>
              <a:gd name="connsiteX1" fmla="*/ 7679258 w 7679258"/>
              <a:gd name="connsiteY1" fmla="*/ 0 h 6877050"/>
              <a:gd name="connsiteX2" fmla="*/ 7653590 w 7679258"/>
              <a:gd name="connsiteY2" fmla="*/ 6877050 h 6877050"/>
              <a:gd name="connsiteX3" fmla="*/ 4059758 w 7679258"/>
              <a:gd name="connsiteY3" fmla="*/ 6858000 h 6877050"/>
              <a:gd name="connsiteX4" fmla="*/ 16681 w 7679258"/>
              <a:gd name="connsiteY4" fmla="*/ 2973643 h 6877050"/>
              <a:gd name="connsiteX5" fmla="*/ 2688158 w 7679258"/>
              <a:gd name="connsiteY5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9258" h="6877050">
                <a:moveTo>
                  <a:pt x="2688158" y="0"/>
                </a:moveTo>
                <a:lnTo>
                  <a:pt x="7679258" y="0"/>
                </a:lnTo>
                <a:lnTo>
                  <a:pt x="7653590" y="6877050"/>
                </a:lnTo>
                <a:lnTo>
                  <a:pt x="4059758" y="6858000"/>
                </a:lnTo>
                <a:cubicBezTo>
                  <a:pt x="4193108" y="5892800"/>
                  <a:pt x="-307169" y="5215193"/>
                  <a:pt x="16681" y="2973643"/>
                </a:cubicBezTo>
                <a:cubicBezTo>
                  <a:pt x="309148" y="1592210"/>
                  <a:pt x="3564458" y="1562100"/>
                  <a:pt x="2688158" y="0"/>
                </a:cubicBezTo>
                <a:close/>
              </a:path>
            </a:pathLst>
          </a:custGeom>
          <a:gradFill flip="none" rotWithShape="1">
            <a:gsLst>
              <a:gs pos="1000">
                <a:srgbClr val="45B8EE"/>
              </a:gs>
              <a:gs pos="75000">
                <a:srgbClr val="338FF5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6E63024D-84D1-486A-ABA6-E386F39D24D9}"/>
              </a:ext>
            </a:extLst>
          </p:cNvPr>
          <p:cNvSpPr/>
          <p:nvPr/>
        </p:nvSpPr>
        <p:spPr>
          <a:xfrm rot="10800000" flipV="1">
            <a:off x="4910576" y="-112295"/>
            <a:ext cx="7281424" cy="5053263"/>
          </a:xfrm>
          <a:custGeom>
            <a:avLst/>
            <a:gdLst>
              <a:gd name="connsiteX0" fmla="*/ 6858000 w 6858000"/>
              <a:gd name="connsiteY0" fmla="*/ 91434 h 9215185"/>
              <a:gd name="connsiteX1" fmla="*/ 6858000 w 6858000"/>
              <a:gd name="connsiteY1" fmla="*/ 0 h 9215185"/>
              <a:gd name="connsiteX2" fmla="*/ 0 w 6858000"/>
              <a:gd name="connsiteY2" fmla="*/ 0 h 9215185"/>
              <a:gd name="connsiteX3" fmla="*/ 0 w 6858000"/>
              <a:gd name="connsiteY3" fmla="*/ 9215185 h 9215185"/>
              <a:gd name="connsiteX4" fmla="*/ 121917 w 6858000"/>
              <a:gd name="connsiteY4" fmla="*/ 9170361 h 9215185"/>
              <a:gd name="connsiteX5" fmla="*/ 3598235 w 6858000"/>
              <a:gd name="connsiteY5" fmla="*/ 4741165 h 9215185"/>
              <a:gd name="connsiteX6" fmla="*/ 6711936 w 6858000"/>
              <a:gd name="connsiteY6" fmla="*/ 161479 h 921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9215185">
                <a:moveTo>
                  <a:pt x="6858000" y="91434"/>
                </a:moveTo>
                <a:lnTo>
                  <a:pt x="6858000" y="0"/>
                </a:lnTo>
                <a:lnTo>
                  <a:pt x="0" y="0"/>
                </a:lnTo>
                <a:lnTo>
                  <a:pt x="0" y="9215185"/>
                </a:lnTo>
                <a:lnTo>
                  <a:pt x="121917" y="9170361"/>
                </a:lnTo>
                <a:cubicBezTo>
                  <a:pt x="3099683" y="8008777"/>
                  <a:pt x="-23848" y="4934242"/>
                  <a:pt x="3598235" y="4741165"/>
                </a:cubicBezTo>
                <a:cubicBezTo>
                  <a:pt x="6845787" y="4474189"/>
                  <a:pt x="5135547" y="1057556"/>
                  <a:pt x="6711936" y="161479"/>
                </a:cubicBezTo>
                <a:close/>
              </a:path>
            </a:pathLst>
          </a:custGeom>
          <a:gradFill flip="none" rotWithShape="1">
            <a:gsLst>
              <a:gs pos="0">
                <a:srgbClr val="5ADFFC"/>
              </a:gs>
              <a:gs pos="75000">
                <a:srgbClr val="338FF5"/>
              </a:gs>
            </a:gsLst>
            <a:lin ang="36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  <a:sym typeface="思源黑体 CN Bold" panose="020B0800000000000000" pitchFamily="34" charset="-122"/>
            </a:endParaRPr>
          </a:p>
        </p:txBody>
      </p:sp>
      <p:pic>
        <p:nvPicPr>
          <p:cNvPr id="19" name="图片 18" descr="游戏机里面的人物&#10;&#10;低可信度描述已自动生成">
            <a:extLst>
              <a:ext uri="{FF2B5EF4-FFF2-40B4-BE49-F238E27FC236}">
                <a16:creationId xmlns:a16="http://schemas.microsoft.com/office/drawing/2014/main" id="{D25BD3A0-2091-426C-9BF5-83B754D34B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609" y="948128"/>
            <a:ext cx="5124400" cy="5724520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B8E4A614-C10B-4D14-B11D-BBED579108E1}"/>
              </a:ext>
            </a:extLst>
          </p:cNvPr>
          <p:cNvSpPr/>
          <p:nvPr/>
        </p:nvSpPr>
        <p:spPr>
          <a:xfrm>
            <a:off x="1136125" y="4078351"/>
            <a:ext cx="56204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</a:rPr>
              <a:t>雲學習時代來臨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培訓</a:t>
            </a:r>
            <a:r>
              <a:rPr lang="zh-TW" alt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新</a:t>
            </a:r>
            <a:r>
              <a:rPr lang="zh-TW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模式</a:t>
            </a:r>
            <a:endParaRPr lang="zh-CN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A1C2798-6F2C-4A6E-8705-292042F83D1F}"/>
              </a:ext>
            </a:extLst>
          </p:cNvPr>
          <p:cNvSpPr txBox="1"/>
          <p:nvPr/>
        </p:nvSpPr>
        <p:spPr>
          <a:xfrm>
            <a:off x="405668" y="2215168"/>
            <a:ext cx="894478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6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/>
                <a:ea typeface="思源宋体 CN Heavy" panose="02020900000000000000" pitchFamily="18" charset="-122"/>
              </a:rPr>
              <a:t>健峰</a:t>
            </a:r>
            <a:r>
              <a:rPr lang="en-US" altLang="zh-TW" sz="10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思源宋体 CN Heavy" panose="02020900000000000000" pitchFamily="18" charset="-122"/>
              </a:rPr>
              <a:t>OMO </a:t>
            </a:r>
            <a:r>
              <a:rPr lang="zh-CN" altLang="en-US" sz="6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/>
                <a:ea typeface="思源宋体 CN Heavy" panose="02020900000000000000" pitchFamily="18" charset="-122"/>
              </a:rPr>
              <a:t>雲</a:t>
            </a:r>
            <a:r>
              <a:rPr lang="zh-TW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/>
                <a:ea typeface="思源宋体 CN Heavy" panose="02020900000000000000" pitchFamily="18" charset="-122"/>
              </a:rPr>
              <a:t>會員</a:t>
            </a:r>
            <a:endParaRPr lang="zh-CN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/>
              <a:ea typeface="思源宋体 CN Heavy" panose="02020900000000000000" pitchFamily="18" charset="-12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99B6DB7-469D-45B6-85D7-529222E9F4C1}"/>
              </a:ext>
            </a:extLst>
          </p:cNvPr>
          <p:cNvSpPr txBox="1"/>
          <p:nvPr/>
        </p:nvSpPr>
        <p:spPr>
          <a:xfrm>
            <a:off x="405668" y="546247"/>
            <a:ext cx="78191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抗疫需要提升免疫力，企業也須提升管理免疫力</a:t>
            </a:r>
            <a:endParaRPr lang="en-US" altLang="zh-TW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600" b="1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修練內功─突圍、破局！</a:t>
            </a:r>
          </a:p>
        </p:txBody>
      </p:sp>
    </p:spTree>
    <p:extLst>
      <p:ext uri="{BB962C8B-B14F-4D97-AF65-F5344CB8AC3E}">
        <p14:creationId xmlns:p14="http://schemas.microsoft.com/office/powerpoint/2010/main" val="345175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8C05D85-B13A-4C68-AF70-5EDB2B2601DC}"/>
              </a:ext>
            </a:extLst>
          </p:cNvPr>
          <p:cNvSpPr/>
          <p:nvPr/>
        </p:nvSpPr>
        <p:spPr>
          <a:xfrm>
            <a:off x="1284190" y="180590"/>
            <a:ext cx="115710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        </a:t>
            </a:r>
            <a:r>
              <a:rPr lang="zh-TW" altLang="en-US" sz="44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您的煩惱健峰幫您</a:t>
            </a:r>
            <a:r>
              <a:rPr lang="zh-TW" altLang="en-US" sz="8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解決</a:t>
            </a:r>
            <a:r>
              <a:rPr kumimoji="0" lang="zh-TW" altLang="en-US" sz="8800" b="1" i="0" u="none" strike="noStrike" kern="0" cap="none" spc="0" normalizeH="0" baseline="0" noProof="0" dirty="0">
                <a:ln>
                  <a:noFill/>
                </a:ln>
                <a:solidFill>
                  <a:srgbClr val="C72C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！</a:t>
            </a:r>
            <a:endParaRPr kumimoji="0" lang="zh-TW" altLang="en-US" sz="8800" b="0" i="0" u="none" strike="noStrike" kern="1200" cap="none" spc="0" normalizeH="0" baseline="0" noProof="0" dirty="0">
              <a:ln>
                <a:noFill/>
              </a:ln>
              <a:solidFill>
                <a:srgbClr val="C72C30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A8734AAB-9491-462A-85CE-4FFF10903475}"/>
              </a:ext>
            </a:extLst>
          </p:cNvPr>
          <p:cNvGrpSpPr/>
          <p:nvPr/>
        </p:nvGrpSpPr>
        <p:grpSpPr>
          <a:xfrm>
            <a:off x="618205" y="1984306"/>
            <a:ext cx="11219830" cy="3684542"/>
            <a:chOff x="2375663" y="836900"/>
            <a:chExt cx="7784337" cy="4352499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826F523-5A76-4F4C-B6A0-8DB3F550BE65}"/>
                </a:ext>
              </a:extLst>
            </p:cNvPr>
            <p:cNvSpPr/>
            <p:nvPr/>
          </p:nvSpPr>
          <p:spPr>
            <a:xfrm>
              <a:off x="2375663" y="1056599"/>
              <a:ext cx="7784337" cy="504000"/>
            </a:xfrm>
            <a:prstGeom prst="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61A1E623-FD8D-48AE-81C5-505619F43466}"/>
                </a:ext>
              </a:extLst>
            </p:cNvPr>
            <p:cNvSpPr/>
            <p:nvPr/>
          </p:nvSpPr>
          <p:spPr>
            <a:xfrm>
              <a:off x="2438400" y="836900"/>
              <a:ext cx="7520614" cy="590400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您還在尋找廠內培訓有哪些適合線上學習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endPara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A3E1FEDB-EAE6-4C94-92EC-3D219DE91624}"/>
                </a:ext>
              </a:extLst>
            </p:cNvPr>
            <p:cNvSpPr/>
            <p:nvPr/>
          </p:nvSpPr>
          <p:spPr>
            <a:xfrm>
              <a:off x="2375663" y="1963799"/>
              <a:ext cx="7784337" cy="504000"/>
            </a:xfrm>
            <a:prstGeom prst="rect">
              <a:avLst/>
            </a:prstGeom>
          </p:spPr>
          <p:style>
            <a:lnRef idx="2">
              <a:schemeClr val="accent5">
                <a:hueOff val="-1351709"/>
                <a:satOff val="-3484"/>
                <a:lumOff val="-235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手繪多邊形: 圖案 7">
              <a:extLst>
                <a:ext uri="{FF2B5EF4-FFF2-40B4-BE49-F238E27FC236}">
                  <a16:creationId xmlns:a16="http://schemas.microsoft.com/office/drawing/2014/main" id="{70C53B6C-F9A8-4936-92B0-3C2DEE6A1109}"/>
                </a:ext>
              </a:extLst>
            </p:cNvPr>
            <p:cNvSpPr/>
            <p:nvPr/>
          </p:nvSpPr>
          <p:spPr>
            <a:xfrm>
              <a:off x="2438400" y="1744100"/>
              <a:ext cx="7520614" cy="590400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351709"/>
                <a:satOff val="-3484"/>
                <a:lumOff val="-2353"/>
                <a:alphaOff val="0"/>
              </a:schemeClr>
            </a:fillRef>
            <a:effectRef idx="0">
              <a:schemeClr val="accent5">
                <a:hueOff val="-1351709"/>
                <a:satOff val="-3484"/>
                <a:lumOff val="-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您還在煩惱內部講師該如何安排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如何培訓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endPara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6048CCB-E27A-4CFC-BBD6-F10D156C8187}"/>
                </a:ext>
              </a:extLst>
            </p:cNvPr>
            <p:cNvSpPr/>
            <p:nvPr/>
          </p:nvSpPr>
          <p:spPr>
            <a:xfrm>
              <a:off x="2375663" y="2870999"/>
              <a:ext cx="7784337" cy="504000"/>
            </a:xfrm>
            <a:prstGeom prst="rect">
              <a:avLst/>
            </a:prstGeom>
          </p:spPr>
          <p:style>
            <a:lnRef idx="2">
              <a:schemeClr val="accent5">
                <a:hueOff val="-2703417"/>
                <a:satOff val="-6968"/>
                <a:lumOff val="-470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手繪多邊形: 圖案 9">
              <a:extLst>
                <a:ext uri="{FF2B5EF4-FFF2-40B4-BE49-F238E27FC236}">
                  <a16:creationId xmlns:a16="http://schemas.microsoft.com/office/drawing/2014/main" id="{7031FCDC-60EB-40D3-9000-2198D8DD77D8}"/>
                </a:ext>
              </a:extLst>
            </p:cNvPr>
            <p:cNvSpPr/>
            <p:nvPr/>
          </p:nvSpPr>
          <p:spPr>
            <a:xfrm>
              <a:off x="2438400" y="2651300"/>
              <a:ext cx="7520614" cy="590400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703417"/>
                <a:satOff val="-6968"/>
                <a:lumOff val="-4706"/>
                <a:alphaOff val="0"/>
              </a:schemeClr>
            </a:fillRef>
            <a:effectRef idx="0">
              <a:schemeClr val="accent5">
                <a:hueOff val="-2703417"/>
                <a:satOff val="-6968"/>
                <a:lumOff val="-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您還在擔心網路上找的線上課程是否夠專業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endPara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C6B9CCB7-9D3E-4E38-9257-3B6418A00855}"/>
                </a:ext>
              </a:extLst>
            </p:cNvPr>
            <p:cNvSpPr/>
            <p:nvPr/>
          </p:nvSpPr>
          <p:spPr>
            <a:xfrm>
              <a:off x="2375663" y="3778199"/>
              <a:ext cx="7784337" cy="504000"/>
            </a:xfrm>
            <a:prstGeom prst="rect">
              <a:avLst/>
            </a:prstGeom>
          </p:spPr>
          <p:style>
            <a:lnRef idx="2">
              <a:schemeClr val="accent5">
                <a:hueOff val="-4055126"/>
                <a:satOff val="-10451"/>
                <a:lumOff val="-7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手繪多邊形: 圖案 11">
              <a:extLst>
                <a:ext uri="{FF2B5EF4-FFF2-40B4-BE49-F238E27FC236}">
                  <a16:creationId xmlns:a16="http://schemas.microsoft.com/office/drawing/2014/main" id="{275DC7AB-6F81-4ACE-9A63-2AFA4E38497D}"/>
                </a:ext>
              </a:extLst>
            </p:cNvPr>
            <p:cNvSpPr/>
            <p:nvPr/>
          </p:nvSpPr>
          <p:spPr>
            <a:xfrm>
              <a:off x="2438400" y="3558500"/>
              <a:ext cx="7520614" cy="590400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055126"/>
                <a:satOff val="-10451"/>
                <a:lumOff val="-7059"/>
                <a:alphaOff val="0"/>
              </a:schemeClr>
            </a:fillRef>
            <a:effectRef idx="0">
              <a:schemeClr val="accent5">
                <a:hueOff val="-4055126"/>
                <a:satOff val="-10451"/>
                <a:lumOff val="-70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您還在擔心網路上課程當成廠內培訓線上學習是否侵權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endPara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3F191AF-9213-41A8-9AC5-70B98C9E719C}"/>
                </a:ext>
              </a:extLst>
            </p:cNvPr>
            <p:cNvSpPr/>
            <p:nvPr/>
          </p:nvSpPr>
          <p:spPr>
            <a:xfrm>
              <a:off x="2375663" y="4685399"/>
              <a:ext cx="7784337" cy="504000"/>
            </a:xfrm>
            <a:prstGeom prst="rect">
              <a:avLst/>
            </a:prstGeom>
          </p:spPr>
          <p:style>
            <a:lnRef idx="2">
              <a:schemeClr val="accent5">
                <a:hueOff val="-5406834"/>
                <a:satOff val="-13935"/>
                <a:lumOff val="-941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手繪多邊形: 圖案 13">
              <a:extLst>
                <a:ext uri="{FF2B5EF4-FFF2-40B4-BE49-F238E27FC236}">
                  <a16:creationId xmlns:a16="http://schemas.microsoft.com/office/drawing/2014/main" id="{6C6D97BD-F0FD-471C-98F2-F9C12FD6A95D}"/>
                </a:ext>
              </a:extLst>
            </p:cNvPr>
            <p:cNvSpPr/>
            <p:nvPr/>
          </p:nvSpPr>
          <p:spPr>
            <a:xfrm>
              <a:off x="2438400" y="4465700"/>
              <a:ext cx="7520614" cy="590400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406834"/>
                <a:satOff val="-13935"/>
                <a:lumOff val="-9412"/>
                <a:alphaOff val="0"/>
              </a:schemeClr>
            </a:fillRef>
            <a:effectRef idx="0">
              <a:schemeClr val="accent5">
                <a:hueOff val="-5406834"/>
                <a:satOff val="-13935"/>
                <a:lumOff val="-94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您還在猶豫是否要花龐大經費購買線上課程或錄製課程</a:t>
              </a:r>
              <a:r>
                <a:rPr kumimoji="0" lang="en-US" altLang="zh-TW" sz="3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?</a:t>
              </a:r>
              <a:endPara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076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8C05D85-B13A-4C68-AF70-5EDB2B2601DC}"/>
              </a:ext>
            </a:extLst>
          </p:cNvPr>
          <p:cNvSpPr/>
          <p:nvPr/>
        </p:nvSpPr>
        <p:spPr>
          <a:xfrm>
            <a:off x="1284190" y="180590"/>
            <a:ext cx="115710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健峰</a:t>
            </a:r>
            <a:r>
              <a:rPr lang="zh-TW" altLang="en-US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“</a:t>
            </a:r>
            <a:r>
              <a:rPr lang="en-US" altLang="zh-TW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122</a:t>
            </a:r>
            <a:r>
              <a:rPr lang="zh-TW" altLang="en-US" sz="4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堂”</a:t>
            </a:r>
            <a:r>
              <a:rPr lang="zh-TW" altLang="en-US" sz="8800" b="1" kern="0" dirty="0">
                <a:solidFill>
                  <a:srgbClr val="C72C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雲課程特色！</a:t>
            </a:r>
            <a:endParaRPr lang="zh-TW" altLang="en-US" sz="8800" dirty="0">
              <a:solidFill>
                <a:srgbClr val="C72C30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70024F69-A559-1261-65EF-767F547D286C}"/>
              </a:ext>
            </a:extLst>
          </p:cNvPr>
          <p:cNvGrpSpPr/>
          <p:nvPr/>
        </p:nvGrpSpPr>
        <p:grpSpPr>
          <a:xfrm>
            <a:off x="623411" y="1934699"/>
            <a:ext cx="10930142" cy="4139084"/>
            <a:chOff x="623411" y="1934699"/>
            <a:chExt cx="10930142" cy="4139084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FC36B42-161D-44D3-0187-0F5FF715D84E}"/>
                </a:ext>
              </a:extLst>
            </p:cNvPr>
            <p:cNvSpPr/>
            <p:nvPr/>
          </p:nvSpPr>
          <p:spPr>
            <a:xfrm>
              <a:off x="623411" y="5676061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-5406834"/>
                <a:satOff val="-13935"/>
                <a:lumOff val="-941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826F523-5A76-4F4C-B6A0-8DB3F550BE65}"/>
                </a:ext>
              </a:extLst>
            </p:cNvPr>
            <p:cNvSpPr/>
            <p:nvPr/>
          </p:nvSpPr>
          <p:spPr>
            <a:xfrm>
              <a:off x="623411" y="2108070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61A1E623-FD8D-48AE-81C5-505619F43466}"/>
                </a:ext>
              </a:extLst>
            </p:cNvPr>
            <p:cNvSpPr/>
            <p:nvPr/>
          </p:nvSpPr>
          <p:spPr>
            <a:xfrm>
              <a:off x="713836" y="1934699"/>
              <a:ext cx="10714075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是由健峰企管集團經營，著重企業轉型升級，提供人才培養的平臺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A3E1FEDB-EAE6-4C94-92EC-3D219DE91624}"/>
                </a:ext>
              </a:extLst>
            </p:cNvPr>
            <p:cNvSpPr/>
            <p:nvPr/>
          </p:nvSpPr>
          <p:spPr>
            <a:xfrm>
              <a:off x="623411" y="2823969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-1351709"/>
                <a:satOff val="-3484"/>
                <a:lumOff val="-235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手繪多邊形: 圖案 7">
              <a:extLst>
                <a:ext uri="{FF2B5EF4-FFF2-40B4-BE49-F238E27FC236}">
                  <a16:creationId xmlns:a16="http://schemas.microsoft.com/office/drawing/2014/main" id="{70C53B6C-F9A8-4936-92B0-3C2DEE6A1109}"/>
                </a:ext>
              </a:extLst>
            </p:cNvPr>
            <p:cNvSpPr/>
            <p:nvPr/>
          </p:nvSpPr>
          <p:spPr>
            <a:xfrm>
              <a:off x="713836" y="2650598"/>
              <a:ext cx="10714075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351709"/>
                <a:satOff val="-3484"/>
                <a:lumOff val="-2353"/>
                <a:alphaOff val="0"/>
              </a:schemeClr>
            </a:fillRef>
            <a:effectRef idx="0">
              <a:schemeClr val="accent5">
                <a:hueOff val="-1351709"/>
                <a:satOff val="-3484"/>
                <a:lumOff val="-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TW" altLang="en-US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授課老師均具備豐富的實務經驗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6048CCB-E27A-4CFC-BBD6-F10D156C8187}"/>
                </a:ext>
              </a:extLst>
            </p:cNvPr>
            <p:cNvSpPr/>
            <p:nvPr/>
          </p:nvSpPr>
          <p:spPr>
            <a:xfrm>
              <a:off x="623411" y="3539868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-2703417"/>
                <a:satOff val="-6968"/>
                <a:lumOff val="-470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手繪多邊形: 圖案 9">
              <a:extLst>
                <a:ext uri="{FF2B5EF4-FFF2-40B4-BE49-F238E27FC236}">
                  <a16:creationId xmlns:a16="http://schemas.microsoft.com/office/drawing/2014/main" id="{7031FCDC-60EB-40D3-9000-2198D8DD77D8}"/>
                </a:ext>
              </a:extLst>
            </p:cNvPr>
            <p:cNvSpPr/>
            <p:nvPr/>
          </p:nvSpPr>
          <p:spPr>
            <a:xfrm>
              <a:off x="713836" y="3366497"/>
              <a:ext cx="10714075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2703417"/>
                <a:satOff val="-6968"/>
                <a:lumOff val="-4706"/>
                <a:alphaOff val="0"/>
              </a:schemeClr>
            </a:fillRef>
            <a:effectRef idx="0">
              <a:schemeClr val="accent5">
                <a:hueOff val="-2703417"/>
                <a:satOff val="-6968"/>
                <a:lumOff val="-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TW" altLang="en-US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最接近製造業場景的學習課程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C6B9CCB7-9D3E-4E38-9257-3B6418A00855}"/>
                </a:ext>
              </a:extLst>
            </p:cNvPr>
            <p:cNvSpPr/>
            <p:nvPr/>
          </p:nvSpPr>
          <p:spPr>
            <a:xfrm>
              <a:off x="623411" y="4255767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-4055126"/>
                <a:satOff val="-10451"/>
                <a:lumOff val="-705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手繪多邊形: 圖案 11">
              <a:extLst>
                <a:ext uri="{FF2B5EF4-FFF2-40B4-BE49-F238E27FC236}">
                  <a16:creationId xmlns:a16="http://schemas.microsoft.com/office/drawing/2014/main" id="{275DC7AB-6F81-4ACE-9A63-2AFA4E38497D}"/>
                </a:ext>
              </a:extLst>
            </p:cNvPr>
            <p:cNvSpPr/>
            <p:nvPr/>
          </p:nvSpPr>
          <p:spPr>
            <a:xfrm>
              <a:off x="713836" y="4082396"/>
              <a:ext cx="10714075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055126"/>
                <a:satOff val="-10451"/>
                <a:lumOff val="-7059"/>
                <a:alphaOff val="0"/>
              </a:schemeClr>
            </a:fillRef>
            <a:effectRef idx="0">
              <a:schemeClr val="accent5">
                <a:hueOff val="-4055126"/>
                <a:satOff val="-10451"/>
                <a:lumOff val="-70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TW" altLang="en-US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課程涵蓋面廣，從産、銷、人、發、財、現場各類型，高、中、基各層級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3F191AF-9213-41A8-9AC5-70B98C9E719C}"/>
                </a:ext>
              </a:extLst>
            </p:cNvPr>
            <p:cNvSpPr/>
            <p:nvPr/>
          </p:nvSpPr>
          <p:spPr>
            <a:xfrm>
              <a:off x="623411" y="4971666"/>
              <a:ext cx="10930142" cy="397722"/>
            </a:xfrm>
            <a:prstGeom prst="rect">
              <a:avLst/>
            </a:prstGeom>
          </p:spPr>
          <p:style>
            <a:lnRef idx="2">
              <a:schemeClr val="accent5">
                <a:hueOff val="-5406834"/>
                <a:satOff val="-13935"/>
                <a:lumOff val="-941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手繪多邊形: 圖案 13">
              <a:extLst>
                <a:ext uri="{FF2B5EF4-FFF2-40B4-BE49-F238E27FC236}">
                  <a16:creationId xmlns:a16="http://schemas.microsoft.com/office/drawing/2014/main" id="{6C6D97BD-F0FD-471C-98F2-F9C12FD6A95D}"/>
                </a:ext>
              </a:extLst>
            </p:cNvPr>
            <p:cNvSpPr/>
            <p:nvPr/>
          </p:nvSpPr>
          <p:spPr>
            <a:xfrm>
              <a:off x="713836" y="4798295"/>
              <a:ext cx="10714075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406834"/>
                <a:satOff val="-13935"/>
                <a:lumOff val="-9412"/>
                <a:alphaOff val="0"/>
              </a:schemeClr>
            </a:fillRef>
            <a:effectRef idx="0">
              <a:schemeClr val="accent5">
                <a:hueOff val="-5406834"/>
                <a:satOff val="-13935"/>
                <a:lumOff val="-94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5.</a:t>
              </a:r>
              <a:r>
                <a:rPr lang="zh-TW" altLang="en-US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每個課程都經過淬煉提取，短、快、平，且能快速吸收</a:t>
              </a:r>
            </a:p>
          </p:txBody>
        </p:sp>
        <p:sp>
          <p:nvSpPr>
            <p:cNvPr id="15" name="手繪多邊形: 圖案 14">
              <a:extLst>
                <a:ext uri="{FF2B5EF4-FFF2-40B4-BE49-F238E27FC236}">
                  <a16:creationId xmlns:a16="http://schemas.microsoft.com/office/drawing/2014/main" id="{E27727E2-80B2-4F9F-8794-10405C52553F}"/>
                </a:ext>
              </a:extLst>
            </p:cNvPr>
            <p:cNvSpPr/>
            <p:nvPr/>
          </p:nvSpPr>
          <p:spPr>
            <a:xfrm>
              <a:off x="683112" y="5469619"/>
              <a:ext cx="10744799" cy="465903"/>
            </a:xfrm>
            <a:custGeom>
              <a:avLst/>
              <a:gdLst>
                <a:gd name="connsiteX0" fmla="*/ 0 w 5689600"/>
                <a:gd name="connsiteY0" fmla="*/ 98402 h 590400"/>
                <a:gd name="connsiteX1" fmla="*/ 98402 w 5689600"/>
                <a:gd name="connsiteY1" fmla="*/ 0 h 590400"/>
                <a:gd name="connsiteX2" fmla="*/ 5591198 w 5689600"/>
                <a:gd name="connsiteY2" fmla="*/ 0 h 590400"/>
                <a:gd name="connsiteX3" fmla="*/ 5689600 w 5689600"/>
                <a:gd name="connsiteY3" fmla="*/ 98402 h 590400"/>
                <a:gd name="connsiteX4" fmla="*/ 5689600 w 5689600"/>
                <a:gd name="connsiteY4" fmla="*/ 491998 h 590400"/>
                <a:gd name="connsiteX5" fmla="*/ 5591198 w 5689600"/>
                <a:gd name="connsiteY5" fmla="*/ 590400 h 590400"/>
                <a:gd name="connsiteX6" fmla="*/ 98402 w 5689600"/>
                <a:gd name="connsiteY6" fmla="*/ 590400 h 590400"/>
                <a:gd name="connsiteX7" fmla="*/ 0 w 5689600"/>
                <a:gd name="connsiteY7" fmla="*/ 491998 h 590400"/>
                <a:gd name="connsiteX8" fmla="*/ 0 w 5689600"/>
                <a:gd name="connsiteY8" fmla="*/ 98402 h 59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90400">
                  <a:moveTo>
                    <a:pt x="0" y="98402"/>
                  </a:moveTo>
                  <a:cubicBezTo>
                    <a:pt x="0" y="44056"/>
                    <a:pt x="44056" y="0"/>
                    <a:pt x="98402" y="0"/>
                  </a:cubicBezTo>
                  <a:lnTo>
                    <a:pt x="5591198" y="0"/>
                  </a:lnTo>
                  <a:cubicBezTo>
                    <a:pt x="5645544" y="0"/>
                    <a:pt x="5689600" y="44056"/>
                    <a:pt x="5689600" y="98402"/>
                  </a:cubicBezTo>
                  <a:lnTo>
                    <a:pt x="5689600" y="491998"/>
                  </a:lnTo>
                  <a:cubicBezTo>
                    <a:pt x="5689600" y="546344"/>
                    <a:pt x="5645544" y="590400"/>
                    <a:pt x="5591198" y="590400"/>
                  </a:cubicBezTo>
                  <a:lnTo>
                    <a:pt x="98402" y="590400"/>
                  </a:lnTo>
                  <a:cubicBezTo>
                    <a:pt x="44056" y="590400"/>
                    <a:pt x="0" y="546344"/>
                    <a:pt x="0" y="491998"/>
                  </a:cubicBezTo>
                  <a:lnTo>
                    <a:pt x="0" y="984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5406834"/>
                <a:satOff val="-13935"/>
                <a:lumOff val="-9412"/>
                <a:alphaOff val="0"/>
              </a:schemeClr>
            </a:fillRef>
            <a:effectRef idx="0">
              <a:schemeClr val="accent5">
                <a:hueOff val="-5406834"/>
                <a:satOff val="-13935"/>
                <a:lumOff val="-94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74" tIns="28821" rIns="243874" bIns="28821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30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en-US" altLang="zh-TW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r>
                <a:rPr lang="zh-TW" altLang="en-US" sz="30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每個課程都由健峰專任台籍專業講師錄製</a:t>
              </a:r>
              <a:r>
                <a:rPr lang="en-US" altLang="zh-TW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TW" altLang="en-US" sz="2400" b="1" kern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給您最專業最合法的學習平台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969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91EDE0B-136D-4210-9244-00B4A10FA1C6}"/>
              </a:ext>
            </a:extLst>
          </p:cNvPr>
          <p:cNvSpPr/>
          <p:nvPr/>
        </p:nvSpPr>
        <p:spPr>
          <a:xfrm>
            <a:off x="915814" y="237614"/>
            <a:ext cx="115710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健峰</a:t>
            </a:r>
            <a:r>
              <a:rPr lang="zh-TW" altLang="en-US" sz="4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“</a:t>
            </a:r>
            <a:r>
              <a:rPr lang="en-US" altLang="zh-TW" sz="4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122</a:t>
            </a:r>
            <a:r>
              <a:rPr lang="zh-TW" altLang="en-US" sz="4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堂”</a:t>
            </a:r>
            <a:r>
              <a:rPr lang="zh-TW" altLang="en-US" sz="8800" b="1" kern="0" dirty="0">
                <a:solidFill>
                  <a:srgbClr val="C72C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rPr>
              <a:t>雲課程用途！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89150B0D-7FC0-454E-B3AA-F96565AF210A}"/>
              </a:ext>
            </a:extLst>
          </p:cNvPr>
          <p:cNvGrpSpPr/>
          <p:nvPr/>
        </p:nvGrpSpPr>
        <p:grpSpPr>
          <a:xfrm>
            <a:off x="660452" y="1799299"/>
            <a:ext cx="10871096" cy="4821087"/>
            <a:chOff x="690754" y="1913584"/>
            <a:chExt cx="10871096" cy="4456326"/>
          </a:xfrm>
        </p:grpSpPr>
        <p:sp>
          <p:nvSpPr>
            <p:cNvPr id="5" name="手繪多邊形: 圖案 4">
              <a:extLst>
                <a:ext uri="{FF2B5EF4-FFF2-40B4-BE49-F238E27FC236}">
                  <a16:creationId xmlns:a16="http://schemas.microsoft.com/office/drawing/2014/main" id="{9F55812F-5F7F-4432-9872-4828D46E82C4}"/>
                </a:ext>
              </a:extLst>
            </p:cNvPr>
            <p:cNvSpPr/>
            <p:nvPr/>
          </p:nvSpPr>
          <p:spPr>
            <a:xfrm>
              <a:off x="690755" y="1913584"/>
              <a:ext cx="2918586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5971" tIns="155971" rIns="155971" bIns="155971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</a:rPr>
                <a:t>適合內訓</a:t>
              </a:r>
            </a:p>
            <a:p>
              <a:pPr marL="0" lvl="1" algn="l" defTabSz="6223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kern="1200" baseline="0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授課時間平均</a:t>
              </a:r>
              <a:r>
                <a:rPr lang="en-US" altLang="zh-TW" kern="1200" baseline="0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50~60</a:t>
              </a:r>
              <a:r>
                <a:rPr lang="zh-TW" altLang="en-US" kern="1200" baseline="0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分鐘左右，不影響工作、不受時間限制、不被疫情影響，靈活方便。</a:t>
              </a:r>
            </a:p>
          </p:txBody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CE1BCB61-BACE-4F55-9AB4-203A07174014}"/>
                </a:ext>
              </a:extLst>
            </p:cNvPr>
            <p:cNvSpPr/>
            <p:nvPr/>
          </p:nvSpPr>
          <p:spPr>
            <a:xfrm>
              <a:off x="3816148" y="2573725"/>
              <a:ext cx="594635" cy="695610"/>
            </a:xfrm>
            <a:custGeom>
              <a:avLst/>
              <a:gdLst>
                <a:gd name="connsiteX0" fmla="*/ 0 w 594635"/>
                <a:gd name="connsiteY0" fmla="*/ 139122 h 695610"/>
                <a:gd name="connsiteX1" fmla="*/ 297318 w 594635"/>
                <a:gd name="connsiteY1" fmla="*/ 139122 h 695610"/>
                <a:gd name="connsiteX2" fmla="*/ 297318 w 594635"/>
                <a:gd name="connsiteY2" fmla="*/ 0 h 695610"/>
                <a:gd name="connsiteX3" fmla="*/ 594635 w 594635"/>
                <a:gd name="connsiteY3" fmla="*/ 347805 h 695610"/>
                <a:gd name="connsiteX4" fmla="*/ 297318 w 594635"/>
                <a:gd name="connsiteY4" fmla="*/ 695610 h 695610"/>
                <a:gd name="connsiteX5" fmla="*/ 297318 w 594635"/>
                <a:gd name="connsiteY5" fmla="*/ 556488 h 695610"/>
                <a:gd name="connsiteX6" fmla="*/ 0 w 594635"/>
                <a:gd name="connsiteY6" fmla="*/ 556488 h 695610"/>
                <a:gd name="connsiteX7" fmla="*/ 0 w 594635"/>
                <a:gd name="connsiteY7" fmla="*/ 139122 h 69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635" h="695610">
                  <a:moveTo>
                    <a:pt x="0" y="139122"/>
                  </a:moveTo>
                  <a:lnTo>
                    <a:pt x="297318" y="139122"/>
                  </a:lnTo>
                  <a:lnTo>
                    <a:pt x="297318" y="0"/>
                  </a:lnTo>
                  <a:lnTo>
                    <a:pt x="594635" y="347805"/>
                  </a:lnTo>
                  <a:lnTo>
                    <a:pt x="297318" y="695610"/>
                  </a:lnTo>
                  <a:lnTo>
                    <a:pt x="297318" y="556488"/>
                  </a:lnTo>
                  <a:lnTo>
                    <a:pt x="0" y="556488"/>
                  </a:lnTo>
                  <a:lnTo>
                    <a:pt x="0" y="13912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39122" rIns="178390" bIns="13912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400" b="1" kern="1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手繪多邊形: 圖案 6">
              <a:extLst>
                <a:ext uri="{FF2B5EF4-FFF2-40B4-BE49-F238E27FC236}">
                  <a16:creationId xmlns:a16="http://schemas.microsoft.com/office/drawing/2014/main" id="{137AFAC8-13FF-4A74-81AB-EE2510DDAC30}"/>
                </a:ext>
              </a:extLst>
            </p:cNvPr>
            <p:cNvSpPr/>
            <p:nvPr/>
          </p:nvSpPr>
          <p:spPr>
            <a:xfrm>
              <a:off x="4617590" y="1913584"/>
              <a:ext cx="2918586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731" tIns="140731" rIns="140731" bIns="140731" numCol="1" spcCol="1270" anchor="t" anchorCtr="0">
              <a:noAutofit/>
            </a:bodyPr>
            <a:lstStyle/>
            <a:p>
              <a:pPr marL="0" lvl="0" indent="0" algn="l" defTabSz="10668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  <a:cs typeface="+mn-cs"/>
                </a:rPr>
                <a:t>新員工培訓</a:t>
              </a:r>
              <a:endParaRPr lang="en-US" altLang="zh-TW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  <a:p>
              <a:pPr marL="0" lvl="1" defTabSz="622300"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必備教材！</a:t>
              </a:r>
            </a:p>
          </p:txBody>
        </p:sp>
        <p:sp>
          <p:nvSpPr>
            <p:cNvPr id="8" name="手繪多邊形: 圖案 7">
              <a:extLst>
                <a:ext uri="{FF2B5EF4-FFF2-40B4-BE49-F238E27FC236}">
                  <a16:creationId xmlns:a16="http://schemas.microsoft.com/office/drawing/2014/main" id="{DE472A30-8100-42E3-B72D-DE4F2013FEEE}"/>
                </a:ext>
              </a:extLst>
            </p:cNvPr>
            <p:cNvSpPr/>
            <p:nvPr/>
          </p:nvSpPr>
          <p:spPr>
            <a:xfrm>
              <a:off x="7742983" y="2573725"/>
              <a:ext cx="594635" cy="695610"/>
            </a:xfrm>
            <a:custGeom>
              <a:avLst/>
              <a:gdLst>
                <a:gd name="connsiteX0" fmla="*/ 0 w 594635"/>
                <a:gd name="connsiteY0" fmla="*/ 139122 h 695610"/>
                <a:gd name="connsiteX1" fmla="*/ 297318 w 594635"/>
                <a:gd name="connsiteY1" fmla="*/ 139122 h 695610"/>
                <a:gd name="connsiteX2" fmla="*/ 297318 w 594635"/>
                <a:gd name="connsiteY2" fmla="*/ 0 h 695610"/>
                <a:gd name="connsiteX3" fmla="*/ 594635 w 594635"/>
                <a:gd name="connsiteY3" fmla="*/ 347805 h 695610"/>
                <a:gd name="connsiteX4" fmla="*/ 297318 w 594635"/>
                <a:gd name="connsiteY4" fmla="*/ 695610 h 695610"/>
                <a:gd name="connsiteX5" fmla="*/ 297318 w 594635"/>
                <a:gd name="connsiteY5" fmla="*/ 556488 h 695610"/>
                <a:gd name="connsiteX6" fmla="*/ 0 w 594635"/>
                <a:gd name="connsiteY6" fmla="*/ 556488 h 695610"/>
                <a:gd name="connsiteX7" fmla="*/ 0 w 594635"/>
                <a:gd name="connsiteY7" fmla="*/ 139122 h 69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635" h="695610">
                  <a:moveTo>
                    <a:pt x="0" y="139122"/>
                  </a:moveTo>
                  <a:lnTo>
                    <a:pt x="297318" y="139122"/>
                  </a:lnTo>
                  <a:lnTo>
                    <a:pt x="297318" y="0"/>
                  </a:lnTo>
                  <a:lnTo>
                    <a:pt x="594635" y="347805"/>
                  </a:lnTo>
                  <a:lnTo>
                    <a:pt x="297318" y="695610"/>
                  </a:lnTo>
                  <a:lnTo>
                    <a:pt x="297318" y="556488"/>
                  </a:lnTo>
                  <a:lnTo>
                    <a:pt x="0" y="556488"/>
                  </a:lnTo>
                  <a:lnTo>
                    <a:pt x="0" y="13912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39122" rIns="178390" bIns="13912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400" b="1" kern="1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CE0C0D68-79B4-457A-BFA7-4E28FE910762}"/>
                </a:ext>
              </a:extLst>
            </p:cNvPr>
            <p:cNvSpPr/>
            <p:nvPr/>
          </p:nvSpPr>
          <p:spPr>
            <a:xfrm>
              <a:off x="8544426" y="1913584"/>
              <a:ext cx="2918586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731" tIns="140731" rIns="140731" bIns="140731" numCol="1" spcCol="1270" anchor="t" anchorCtr="0">
              <a:noAutofit/>
            </a:bodyPr>
            <a:lstStyle/>
            <a:p>
              <a:pPr marL="0" lvl="0" indent="0" algn="l" defTabSz="10668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  <a:cs typeface="+mn-cs"/>
                </a:rPr>
                <a:t>基礎知識來源</a:t>
              </a:r>
              <a:endParaRPr lang="en-US" altLang="zh-TW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  <a:p>
              <a:pPr marL="0" lvl="1" defTabSz="622300"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基本任職能力知識的補充</a:t>
              </a:r>
            </a:p>
          </p:txBody>
        </p:sp>
        <p:sp>
          <p:nvSpPr>
            <p:cNvPr id="10" name="手繪多邊形: 圖案 9">
              <a:extLst>
                <a:ext uri="{FF2B5EF4-FFF2-40B4-BE49-F238E27FC236}">
                  <a16:creationId xmlns:a16="http://schemas.microsoft.com/office/drawing/2014/main" id="{8925337B-6A4F-49AD-B6FA-6695236F11D0}"/>
                </a:ext>
              </a:extLst>
            </p:cNvPr>
            <p:cNvSpPr/>
            <p:nvPr/>
          </p:nvSpPr>
          <p:spPr>
            <a:xfrm>
              <a:off x="9655913" y="3844429"/>
              <a:ext cx="695611" cy="594636"/>
            </a:xfrm>
            <a:custGeom>
              <a:avLst/>
              <a:gdLst>
                <a:gd name="connsiteX0" fmla="*/ 0 w 594635"/>
                <a:gd name="connsiteY0" fmla="*/ 139122 h 695610"/>
                <a:gd name="connsiteX1" fmla="*/ 297318 w 594635"/>
                <a:gd name="connsiteY1" fmla="*/ 139122 h 695610"/>
                <a:gd name="connsiteX2" fmla="*/ 297318 w 594635"/>
                <a:gd name="connsiteY2" fmla="*/ 0 h 695610"/>
                <a:gd name="connsiteX3" fmla="*/ 594635 w 594635"/>
                <a:gd name="connsiteY3" fmla="*/ 347805 h 695610"/>
                <a:gd name="connsiteX4" fmla="*/ 297318 w 594635"/>
                <a:gd name="connsiteY4" fmla="*/ 695610 h 695610"/>
                <a:gd name="connsiteX5" fmla="*/ 297318 w 594635"/>
                <a:gd name="connsiteY5" fmla="*/ 556488 h 695610"/>
                <a:gd name="connsiteX6" fmla="*/ 0 w 594635"/>
                <a:gd name="connsiteY6" fmla="*/ 556488 h 695610"/>
                <a:gd name="connsiteX7" fmla="*/ 0 w 594635"/>
                <a:gd name="connsiteY7" fmla="*/ 139122 h 69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635" h="695610">
                  <a:moveTo>
                    <a:pt x="475708" y="1"/>
                  </a:moveTo>
                  <a:lnTo>
                    <a:pt x="475708" y="347806"/>
                  </a:lnTo>
                  <a:lnTo>
                    <a:pt x="594635" y="347806"/>
                  </a:lnTo>
                  <a:lnTo>
                    <a:pt x="297318" y="695609"/>
                  </a:lnTo>
                  <a:lnTo>
                    <a:pt x="0" y="347806"/>
                  </a:lnTo>
                  <a:lnTo>
                    <a:pt x="118927" y="347806"/>
                  </a:lnTo>
                  <a:lnTo>
                    <a:pt x="118927" y="1"/>
                  </a:lnTo>
                  <a:lnTo>
                    <a:pt x="475708" y="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23" tIns="0" rIns="139122" bIns="178391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400" b="1" kern="1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1" name="手繪多邊形: 圖案 10">
              <a:extLst>
                <a:ext uri="{FF2B5EF4-FFF2-40B4-BE49-F238E27FC236}">
                  <a16:creationId xmlns:a16="http://schemas.microsoft.com/office/drawing/2014/main" id="{7A384EFF-A65A-45C8-8D2B-37BA6EB09D92}"/>
                </a:ext>
              </a:extLst>
            </p:cNvPr>
            <p:cNvSpPr/>
            <p:nvPr/>
          </p:nvSpPr>
          <p:spPr>
            <a:xfrm>
              <a:off x="8544426" y="4500328"/>
              <a:ext cx="3017424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731" tIns="140731" rIns="140731" bIns="140731" numCol="1" spcCol="1270" anchor="t" anchorCtr="0">
              <a:noAutofit/>
            </a:bodyPr>
            <a:lstStyle/>
            <a:p>
              <a:pPr marL="0" lvl="0" indent="0" algn="l" defTabSz="10668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  <a:cs typeface="+mn-cs"/>
                </a:rPr>
                <a:t>培養複合型人才</a:t>
              </a:r>
            </a:p>
            <a:p>
              <a:pPr marL="0" lvl="1" defTabSz="622300"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提供跨部門、跨職級學習的平臺。</a:t>
              </a:r>
            </a:p>
            <a:p>
              <a:pPr marL="114300" lvl="1" indent="-114300" defTabSz="6223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altLang="zh-TW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2" name="手繪多邊形: 圖案 11">
              <a:extLst>
                <a:ext uri="{FF2B5EF4-FFF2-40B4-BE49-F238E27FC236}">
                  <a16:creationId xmlns:a16="http://schemas.microsoft.com/office/drawing/2014/main" id="{A70CA7DB-4792-4FF9-9059-9F78A9B8A402}"/>
                </a:ext>
              </a:extLst>
            </p:cNvPr>
            <p:cNvSpPr/>
            <p:nvPr/>
          </p:nvSpPr>
          <p:spPr>
            <a:xfrm>
              <a:off x="7792402" y="4993987"/>
              <a:ext cx="594636" cy="695610"/>
            </a:xfrm>
            <a:custGeom>
              <a:avLst/>
              <a:gdLst>
                <a:gd name="connsiteX0" fmla="*/ 0 w 594635"/>
                <a:gd name="connsiteY0" fmla="*/ 139122 h 695610"/>
                <a:gd name="connsiteX1" fmla="*/ 297318 w 594635"/>
                <a:gd name="connsiteY1" fmla="*/ 139122 h 695610"/>
                <a:gd name="connsiteX2" fmla="*/ 297318 w 594635"/>
                <a:gd name="connsiteY2" fmla="*/ 0 h 695610"/>
                <a:gd name="connsiteX3" fmla="*/ 594635 w 594635"/>
                <a:gd name="connsiteY3" fmla="*/ 347805 h 695610"/>
                <a:gd name="connsiteX4" fmla="*/ 297318 w 594635"/>
                <a:gd name="connsiteY4" fmla="*/ 695610 h 695610"/>
                <a:gd name="connsiteX5" fmla="*/ 297318 w 594635"/>
                <a:gd name="connsiteY5" fmla="*/ 556488 h 695610"/>
                <a:gd name="connsiteX6" fmla="*/ 0 w 594635"/>
                <a:gd name="connsiteY6" fmla="*/ 556488 h 695610"/>
                <a:gd name="connsiteX7" fmla="*/ 0 w 594635"/>
                <a:gd name="connsiteY7" fmla="*/ 139122 h 69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635" h="695610">
                  <a:moveTo>
                    <a:pt x="594635" y="556488"/>
                  </a:moveTo>
                  <a:lnTo>
                    <a:pt x="297317" y="556488"/>
                  </a:lnTo>
                  <a:lnTo>
                    <a:pt x="297317" y="695610"/>
                  </a:lnTo>
                  <a:lnTo>
                    <a:pt x="0" y="347805"/>
                  </a:lnTo>
                  <a:lnTo>
                    <a:pt x="297317" y="0"/>
                  </a:lnTo>
                  <a:lnTo>
                    <a:pt x="297317" y="139122"/>
                  </a:lnTo>
                  <a:lnTo>
                    <a:pt x="594635" y="139122"/>
                  </a:lnTo>
                  <a:lnTo>
                    <a:pt x="594635" y="55648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8390" tIns="139122" rIns="1" bIns="13912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400" b="1" kern="1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07D9070C-770B-45B7-83DE-F46449B2FFA5}"/>
                </a:ext>
              </a:extLst>
            </p:cNvPr>
            <p:cNvSpPr/>
            <p:nvPr/>
          </p:nvSpPr>
          <p:spPr>
            <a:xfrm>
              <a:off x="4617590" y="4500328"/>
              <a:ext cx="3017424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731" tIns="140731" rIns="140731" bIns="140731" numCol="1" spcCol="1270" anchor="t" anchorCtr="0">
              <a:noAutofit/>
            </a:bodyPr>
            <a:lstStyle/>
            <a:p>
              <a:pPr marL="0" lvl="0" indent="0" algn="l" defTabSz="10668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  <a:cs typeface="+mn-cs"/>
                </a:rPr>
                <a:t>重複複訓</a:t>
              </a:r>
            </a:p>
            <a:p>
              <a:pPr marL="0" lvl="1" defTabSz="622300"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>
                  <a:solidFill>
                    <a:schemeClr val="tx1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無次數限制，學會爲止</a:t>
              </a:r>
            </a:p>
          </p:txBody>
        </p:sp>
        <p:sp>
          <p:nvSpPr>
            <p:cNvPr id="14" name="手繪多邊形: 圖案 13">
              <a:extLst>
                <a:ext uri="{FF2B5EF4-FFF2-40B4-BE49-F238E27FC236}">
                  <a16:creationId xmlns:a16="http://schemas.microsoft.com/office/drawing/2014/main" id="{3225A937-371D-4C2C-8046-CCBE53475413}"/>
                </a:ext>
              </a:extLst>
            </p:cNvPr>
            <p:cNvSpPr/>
            <p:nvPr/>
          </p:nvSpPr>
          <p:spPr>
            <a:xfrm>
              <a:off x="3844072" y="4993987"/>
              <a:ext cx="594636" cy="695610"/>
            </a:xfrm>
            <a:custGeom>
              <a:avLst/>
              <a:gdLst>
                <a:gd name="connsiteX0" fmla="*/ 0 w 594635"/>
                <a:gd name="connsiteY0" fmla="*/ 139122 h 695610"/>
                <a:gd name="connsiteX1" fmla="*/ 297318 w 594635"/>
                <a:gd name="connsiteY1" fmla="*/ 139122 h 695610"/>
                <a:gd name="connsiteX2" fmla="*/ 297318 w 594635"/>
                <a:gd name="connsiteY2" fmla="*/ 0 h 695610"/>
                <a:gd name="connsiteX3" fmla="*/ 594635 w 594635"/>
                <a:gd name="connsiteY3" fmla="*/ 347805 h 695610"/>
                <a:gd name="connsiteX4" fmla="*/ 297318 w 594635"/>
                <a:gd name="connsiteY4" fmla="*/ 695610 h 695610"/>
                <a:gd name="connsiteX5" fmla="*/ 297318 w 594635"/>
                <a:gd name="connsiteY5" fmla="*/ 556488 h 695610"/>
                <a:gd name="connsiteX6" fmla="*/ 0 w 594635"/>
                <a:gd name="connsiteY6" fmla="*/ 556488 h 695610"/>
                <a:gd name="connsiteX7" fmla="*/ 0 w 594635"/>
                <a:gd name="connsiteY7" fmla="*/ 139122 h 695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4635" h="695610">
                  <a:moveTo>
                    <a:pt x="594635" y="556488"/>
                  </a:moveTo>
                  <a:lnTo>
                    <a:pt x="297317" y="556488"/>
                  </a:lnTo>
                  <a:lnTo>
                    <a:pt x="297317" y="695610"/>
                  </a:lnTo>
                  <a:lnTo>
                    <a:pt x="0" y="347805"/>
                  </a:lnTo>
                  <a:lnTo>
                    <a:pt x="297317" y="0"/>
                  </a:lnTo>
                  <a:lnTo>
                    <a:pt x="297317" y="139122"/>
                  </a:lnTo>
                  <a:lnTo>
                    <a:pt x="594635" y="139122"/>
                  </a:lnTo>
                  <a:lnTo>
                    <a:pt x="594635" y="556488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8390" tIns="139122" rIns="1" bIns="13912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400" b="1" kern="1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5" name="手繪多邊形: 圖案 14">
              <a:extLst>
                <a:ext uri="{FF2B5EF4-FFF2-40B4-BE49-F238E27FC236}">
                  <a16:creationId xmlns:a16="http://schemas.microsoft.com/office/drawing/2014/main" id="{84B502E8-DE67-4882-8B0B-6CFE2C298DAF}"/>
                </a:ext>
              </a:extLst>
            </p:cNvPr>
            <p:cNvSpPr/>
            <p:nvPr/>
          </p:nvSpPr>
          <p:spPr>
            <a:xfrm>
              <a:off x="690754" y="4500328"/>
              <a:ext cx="3085371" cy="1869582"/>
            </a:xfrm>
            <a:custGeom>
              <a:avLst/>
              <a:gdLst>
                <a:gd name="connsiteX0" fmla="*/ 0 w 2804882"/>
                <a:gd name="connsiteY0" fmla="*/ 168293 h 1682929"/>
                <a:gd name="connsiteX1" fmla="*/ 168293 w 2804882"/>
                <a:gd name="connsiteY1" fmla="*/ 0 h 1682929"/>
                <a:gd name="connsiteX2" fmla="*/ 2636589 w 2804882"/>
                <a:gd name="connsiteY2" fmla="*/ 0 h 1682929"/>
                <a:gd name="connsiteX3" fmla="*/ 2804882 w 2804882"/>
                <a:gd name="connsiteY3" fmla="*/ 168293 h 1682929"/>
                <a:gd name="connsiteX4" fmla="*/ 2804882 w 2804882"/>
                <a:gd name="connsiteY4" fmla="*/ 1514636 h 1682929"/>
                <a:gd name="connsiteX5" fmla="*/ 2636589 w 2804882"/>
                <a:gd name="connsiteY5" fmla="*/ 1682929 h 1682929"/>
                <a:gd name="connsiteX6" fmla="*/ 168293 w 2804882"/>
                <a:gd name="connsiteY6" fmla="*/ 1682929 h 1682929"/>
                <a:gd name="connsiteX7" fmla="*/ 0 w 2804882"/>
                <a:gd name="connsiteY7" fmla="*/ 1514636 h 1682929"/>
                <a:gd name="connsiteX8" fmla="*/ 0 w 2804882"/>
                <a:gd name="connsiteY8" fmla="*/ 168293 h 168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4882" h="1682929">
                  <a:moveTo>
                    <a:pt x="0" y="168293"/>
                  </a:moveTo>
                  <a:cubicBezTo>
                    <a:pt x="0" y="75347"/>
                    <a:pt x="75347" y="0"/>
                    <a:pt x="168293" y="0"/>
                  </a:cubicBezTo>
                  <a:lnTo>
                    <a:pt x="2636589" y="0"/>
                  </a:lnTo>
                  <a:cubicBezTo>
                    <a:pt x="2729535" y="0"/>
                    <a:pt x="2804882" y="75347"/>
                    <a:pt x="2804882" y="168293"/>
                  </a:cubicBezTo>
                  <a:lnTo>
                    <a:pt x="2804882" y="1514636"/>
                  </a:lnTo>
                  <a:cubicBezTo>
                    <a:pt x="2804882" y="1607582"/>
                    <a:pt x="2729535" y="1682929"/>
                    <a:pt x="2636589" y="1682929"/>
                  </a:cubicBezTo>
                  <a:lnTo>
                    <a:pt x="168293" y="1682929"/>
                  </a:lnTo>
                  <a:cubicBezTo>
                    <a:pt x="75347" y="1682929"/>
                    <a:pt x="0" y="1607582"/>
                    <a:pt x="0" y="1514636"/>
                  </a:cubicBezTo>
                  <a:lnTo>
                    <a:pt x="0" y="16829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40731" tIns="140731" rIns="140731" bIns="140731" numCol="1" spcCol="1270" anchor="t" anchorCtr="0">
              <a:noAutofit/>
            </a:bodyPr>
            <a:lstStyle/>
            <a:p>
              <a:pPr marL="0" lvl="0" indent="0" algn="l" defTabSz="10668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b="1" kern="1200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微软雅黑" panose="020B0503020204020204" pitchFamily="34" charset="-122"/>
                  <a:cs typeface="+mn-cs"/>
                </a:rPr>
                <a:t>集體學習</a:t>
              </a:r>
            </a:p>
            <a:p>
              <a:pPr marL="0" lvl="1" defTabSz="6223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>
                  <a:solidFill>
                    <a:srgbClr val="FFFF00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健峰提供企業組織集體學習的方式，方法，創新、有效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517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392" y="581364"/>
            <a:ext cx="8821550" cy="2994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健峰雲會員優惠方案！</a:t>
            </a:r>
            <a:br>
              <a:rPr lang="en-US" altLang="zh-TW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4267" b="1" dirty="0"/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623392" y="900039"/>
            <a:ext cx="11377264" cy="574857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健峰雲會員費用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年費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:NT90,000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未稅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buNone/>
              <a:defRPr/>
            </a:pP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加碼再贈線下課程健峰台灣公開班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人次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價值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NT90,000</a:t>
            </a: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優惠時間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即日起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2022/12/31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endParaRPr lang="en-US" altLang="zh-TW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方案內容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 algn="just">
              <a:buNone/>
              <a:defRPr/>
            </a:pP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健峰雲課程不限次數線上學習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buNone/>
              <a:defRPr/>
            </a:pP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健峰台灣公開班課程</a:t>
            </a:r>
            <a:r>
              <a:rPr lang="en-US" altLang="zh-TW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人次</a:t>
            </a:r>
            <a:endParaRPr lang="en-US" altLang="zh-TW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專案負責人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周佳立經理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03-4276555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e-mail: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cho@vigorman.com.tw</a:t>
            </a:r>
            <a:endParaRPr lang="en-US" altLang="zh-TW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  <a:defRPr/>
            </a:pP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朱紫瑜小姐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03-4276555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e-mail:</a:t>
            </a:r>
            <a:r>
              <a:rPr lang="zh-TW" altLang="en-US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vivian@vigorman.com.tw</a:t>
            </a:r>
            <a:endParaRPr lang="en-US" altLang="zh-TW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3333"/>
              </a:lnSpc>
              <a:spcBef>
                <a:spcPts val="1200"/>
              </a:spcBef>
              <a:buNone/>
              <a:defRPr/>
            </a:pPr>
            <a:endParaRPr lang="en-US" altLang="zh-TW" sz="2400" b="1" dirty="0"/>
          </a:p>
        </p:txBody>
      </p:sp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68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641798"/>
              </p:ext>
            </p:extLst>
          </p:nvPr>
        </p:nvGraphicFramePr>
        <p:xfrm>
          <a:off x="527382" y="1208693"/>
          <a:ext cx="10523961" cy="4781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33166">
                <a:tc rowSpan="13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識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辦公室禮儀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陽光心態明天會更好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時間管理與會議管理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簡報技巧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管理幹部五項修練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鄧元煒老師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魅力領導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鄧元煒老師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7.EQ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情緒管理與壓力紓解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魅力口才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如何成為一位幸福快樂的企業人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葉斯水老師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6840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雙贏的溝通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2729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樂在工作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徐崇銘老師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647"/>
                  </a:ext>
                </a:extLst>
              </a:tr>
              <a:tr h="39267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贏造優質人際關係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陳俐安老師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5773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34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27798"/>
              </p:ext>
            </p:extLst>
          </p:nvPr>
        </p:nvGraphicFramePr>
        <p:xfrm>
          <a:off x="527382" y="1368030"/>
          <a:ext cx="10523961" cy="376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325181">
                <a:tc rowSpan="4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4279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管理幹部如何分析與改善問題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4441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工作計劃與執行理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周昌琴老師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5185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標準化管理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黃孟堯老師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518514">
                <a:tc rowSpan="3"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生產及物料控制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生產績效管理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688953"/>
                  </a:ext>
                </a:extLst>
              </a:tr>
              <a:tr h="518514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生產計劃與管制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410240"/>
                  </a:ext>
                </a:extLst>
              </a:tr>
              <a:tr h="518514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倉儲管理績效提升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竇仲麟老師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717848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B4369051-0349-E519-8982-76FC2B24B57B}"/>
              </a:ext>
            </a:extLst>
          </p:cNvPr>
          <p:cNvSpPr txBox="1">
            <a:spLocks/>
          </p:cNvSpPr>
          <p:nvPr/>
        </p:nvSpPr>
        <p:spPr>
          <a:xfrm>
            <a:off x="527382" y="209383"/>
            <a:ext cx="9421153" cy="790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j-cs"/>
              </a:defRPr>
            </a:lvl1pPr>
          </a:lstStyle>
          <a:p>
            <a:pPr>
              <a:defRPr/>
            </a:pPr>
            <a:r>
              <a:rPr lang="zh-TW" altLang="en-US" b="1" ker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273567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ED0F41AB-A9E1-48A7-B5CC-37804A5925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968382"/>
              </p:ext>
            </p:extLst>
          </p:nvPr>
        </p:nvGraphicFramePr>
        <p:xfrm>
          <a:off x="527382" y="1208693"/>
          <a:ext cx="10523961" cy="5277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88">
                  <a:extLst>
                    <a:ext uri="{9D8B030D-6E8A-4147-A177-3AD203B41FA5}">
                      <a16:colId xmlns:a16="http://schemas.microsoft.com/office/drawing/2014/main" val="2104983438"/>
                    </a:ext>
                  </a:extLst>
                </a:gridCol>
                <a:gridCol w="6504972">
                  <a:extLst>
                    <a:ext uri="{9D8B030D-6E8A-4147-A177-3AD203B41FA5}">
                      <a16:colId xmlns:a16="http://schemas.microsoft.com/office/drawing/2014/main" val="1561374545"/>
                    </a:ext>
                  </a:extLst>
                </a:gridCol>
                <a:gridCol w="3479801">
                  <a:extLst>
                    <a:ext uri="{9D8B030D-6E8A-4147-A177-3AD203B41FA5}">
                      <a16:colId xmlns:a16="http://schemas.microsoft.com/office/drawing/2014/main" val="2595333976"/>
                    </a:ext>
                  </a:extLst>
                </a:gridCol>
              </a:tblGrid>
              <a:tr h="479809">
                <a:tc rowSpan="11">
                  <a:txBody>
                    <a:bodyPr/>
                    <a:lstStyle/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講師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3070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如何開好班組會議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吳釗欣老師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566545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企業如何推動現場目視化管理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江炳宏老師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723236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生產成本管理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廖厚注老師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7615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如何創造高績效班組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劉育才老師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64889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精益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TPM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自主保養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廖高林老師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99029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如何減少現場七大浪費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李世祥老師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76623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7.TPM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廖高林老師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17552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項目推行組織如何組織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PDCA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周亮臣老師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161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9.IE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七大手法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彭文力老師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24691"/>
                  </a:ext>
                </a:extLst>
              </a:tr>
              <a:tr h="479809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從心做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5S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劉育才老師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59567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511234" y="50045"/>
            <a:ext cx="1687409" cy="690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3"/>
          </a:p>
        </p:txBody>
      </p:sp>
      <p:pic>
        <p:nvPicPr>
          <p:cNvPr id="6" name="圖片 22" descr="E:\集冊0608\最新-印製版\VMTA Logo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2161" y="209383"/>
            <a:ext cx="606844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464" y="209383"/>
            <a:ext cx="611209" cy="37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527382" y="836712"/>
            <a:ext cx="98422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標題 1">
            <a:extLst>
              <a:ext uri="{FF2B5EF4-FFF2-40B4-BE49-F238E27FC236}">
                <a16:creationId xmlns:a16="http://schemas.microsoft.com/office/drawing/2014/main" id="{D0F4CDB2-17A4-E84B-F3E9-559F1A033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2" y="209383"/>
            <a:ext cx="9421153" cy="7902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健峰雲課程</a:t>
            </a:r>
            <a:r>
              <a:rPr lang="zh-TW" altLang="en-US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267" b="1" dirty="0"/>
          </a:p>
        </p:txBody>
      </p:sp>
    </p:spTree>
    <p:extLst>
      <p:ext uri="{BB962C8B-B14F-4D97-AF65-F5344CB8AC3E}">
        <p14:creationId xmlns:p14="http://schemas.microsoft.com/office/powerpoint/2010/main" val="293241458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1720</Words>
  <Application>Microsoft Office PowerPoint</Application>
  <PresentationFormat>寬螢幕</PresentationFormat>
  <Paragraphs>420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等线</vt:lpstr>
      <vt:lpstr>微软雅黑</vt:lpstr>
      <vt:lpstr>阿里巴巴普惠体 R</vt:lpstr>
      <vt:lpstr>思源宋体 CN</vt:lpstr>
      <vt:lpstr>思源宋体 CN Heavy</vt:lpstr>
      <vt:lpstr>微軟正黑體</vt:lpstr>
      <vt:lpstr>Arial</vt:lpstr>
      <vt:lpstr>Arial Black</vt:lpstr>
      <vt:lpstr>Calibri</vt:lpstr>
      <vt:lpstr>2_Office 主题​​</vt:lpstr>
      <vt:lpstr>PowerPoint 簡報</vt:lpstr>
      <vt:lpstr>PowerPoint 簡報</vt:lpstr>
      <vt:lpstr>PowerPoint 簡報</vt:lpstr>
      <vt:lpstr>PowerPoint 簡報</vt:lpstr>
      <vt:lpstr>PowerPoint 簡報</vt:lpstr>
      <vt:lpstr>健峰雲會員優惠方案！ </vt:lpstr>
      <vt:lpstr>健峰雲課程內容</vt:lpstr>
      <vt:lpstr>PowerPoint 簡報</vt:lpstr>
      <vt:lpstr>健峰雲課程內容</vt:lpstr>
      <vt:lpstr>健峰雲課程內容</vt:lpstr>
      <vt:lpstr>健峰雲課程內容</vt:lpstr>
      <vt:lpstr>健峰雲課程內容</vt:lpstr>
      <vt:lpstr>健峰雲課程內容</vt:lpstr>
      <vt:lpstr>健峰雲課程內容</vt:lpstr>
      <vt:lpstr>健峰雲課程內容</vt:lpstr>
      <vt:lpstr>健峰雲課程內容</vt:lpstr>
      <vt:lpstr>健峰雲課程內容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pts</dc:creator>
  <cp:lastModifiedBy>佳穎 李</cp:lastModifiedBy>
  <cp:revision>157</cp:revision>
  <cp:lastPrinted>2022-04-08T05:39:52Z</cp:lastPrinted>
  <dcterms:created xsi:type="dcterms:W3CDTF">2021-08-14T12:53:14Z</dcterms:created>
  <dcterms:modified xsi:type="dcterms:W3CDTF">2022-10-25T06:21:56Z</dcterms:modified>
</cp:coreProperties>
</file>